
<file path=[Content_Types].xml><?xml version="1.0" encoding="utf-8"?>
<Types xmlns="http://schemas.openxmlformats.org/package/2006/content-types">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ags/tag29.xml" ContentType="application/vnd.openxmlformats-officedocument.presentationml.tags+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60" r:id="rId4"/>
    <p:sldId id="261" r:id="rId5"/>
    <p:sldId id="262" r:id="rId6"/>
    <p:sldId id="264" r:id="rId7"/>
    <p:sldId id="257" r:id="rId8"/>
    <p:sldId id="286" r:id="rId9"/>
    <p:sldId id="288" r:id="rId10"/>
    <p:sldId id="289" r:id="rId11"/>
    <p:sldId id="265" r:id="rId12"/>
    <p:sldId id="266" r:id="rId13"/>
    <p:sldId id="267" r:id="rId14"/>
    <p:sldId id="270" r:id="rId15"/>
    <p:sldId id="258" r:id="rId16"/>
    <p:sldId id="275" r:id="rId17"/>
    <p:sldId id="276" r:id="rId18"/>
    <p:sldId id="278" r:id="rId19"/>
    <p:sldId id="303" r:id="rId20"/>
    <p:sldId id="279" r:id="rId21"/>
    <p:sldId id="302" r:id="rId22"/>
    <p:sldId id="280" r:id="rId23"/>
    <p:sldId id="285" r:id="rId24"/>
    <p:sldId id="284" r:id="rId25"/>
  </p:sldIdLst>
  <p:sldSz cx="9144000" cy="6858000" type="screen4x3"/>
  <p:notesSz cx="6858000" cy="9144000"/>
  <p:custDataLst>
    <p:tags r:id="rId26"/>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054"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4" d="100"/>
          <a:sy n="64" d="100"/>
        </p:scale>
        <p:origin x="-1336" y="-60"/>
      </p:cViewPr>
      <p:guideLst>
        <p:guide orient="horz" pos="2054"/>
        <p:guide pos="2835"/>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slideLayout" Target="../slideLayouts/slideLayout12.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6.xml"/><Relationship Id="rId7" Type="http://schemas.openxmlformats.org/officeDocument/2006/relationships/image" Target="../media/image16.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5.jpeg"/><Relationship Id="rId5" Type="http://schemas.openxmlformats.org/officeDocument/2006/relationships/slideLayout" Target="../slideLayouts/slideLayout12.xml"/><Relationship Id="rId10" Type="http://schemas.openxmlformats.org/officeDocument/2006/relationships/image" Target="../media/image19.png"/><Relationship Id="rId4" Type="http://schemas.openxmlformats.org/officeDocument/2006/relationships/tags" Target="../tags/tag17.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24.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25.pn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26.pn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7.png"/><Relationship Id="rId5" Type="http://schemas.openxmlformats.org/officeDocument/2006/relationships/image" Target="../media/image22.jpe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28.png"/><Relationship Id="rId5" Type="http://schemas.openxmlformats.org/officeDocument/2006/relationships/image" Target="../media/image22.jpeg"/><Relationship Id="rId4"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29.png"/><Relationship Id="rId5" Type="http://schemas.openxmlformats.org/officeDocument/2006/relationships/image" Target="../media/image22.jpe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30.png"/><Relationship Id="rId5" Type="http://schemas.openxmlformats.org/officeDocument/2006/relationships/image" Target="../media/image22.jpeg"/><Relationship Id="rId4"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0" y="2708910"/>
            <a:ext cx="9144000" cy="1486535"/>
          </a:xfrm>
          <a:prstGeom prst="rect">
            <a:avLst/>
          </a:prstGeom>
        </p:spPr>
      </p:pic>
      <p:sp>
        <p:nvSpPr>
          <p:cNvPr id="100" name="文本框 99"/>
          <p:cNvSpPr txBox="1"/>
          <p:nvPr/>
        </p:nvSpPr>
        <p:spPr>
          <a:xfrm>
            <a:off x="1331595" y="3231515"/>
            <a:ext cx="7346315" cy="834390"/>
          </a:xfrm>
          <a:prstGeom prst="rect">
            <a:avLst/>
          </a:prstGeom>
          <a:noFill/>
          <a:ln w="9525">
            <a:noFill/>
          </a:ln>
        </p:spPr>
        <p:txBody>
          <a:bodyPr>
            <a:noAutofit/>
          </a:bodyPr>
          <a:lstStyle/>
          <a:p>
            <a:r>
              <a:rPr lang="en-US" altLang="zh-CN" sz="4400" b="1" smtClean="0">
                <a:solidFill>
                  <a:schemeClr val="bg1"/>
                </a:solidFill>
                <a:latin typeface="Calibri" panose="020F0502020204030204" charset="0"/>
                <a:cs typeface="Calibri" panose="020F0502020204030204" charset="0"/>
                <a:sym typeface="+mn-ea"/>
              </a:rPr>
              <a:t>Two-Piece </a:t>
            </a:r>
            <a:r>
              <a:rPr lang="en-US" altLang="zh-CN" sz="4400" b="1" dirty="0">
                <a:solidFill>
                  <a:schemeClr val="bg1"/>
                </a:solidFill>
                <a:latin typeface="Calibri" panose="020F0502020204030204" charset="0"/>
                <a:cs typeface="Calibri" panose="020F0502020204030204" charset="0"/>
                <a:sym typeface="+mn-ea"/>
              </a:rPr>
              <a:t>Urostomy Bag</a:t>
            </a:r>
            <a:endParaRPr lang="en-US" altLang="zh-CN"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sym typeface="+mn-ea"/>
            </a:endParaRPr>
          </a:p>
        </p:txBody>
      </p:sp>
      <p:sp>
        <p:nvSpPr>
          <p:cNvPr id="5" name="文本框 4"/>
          <p:cNvSpPr txBox="1"/>
          <p:nvPr/>
        </p:nvSpPr>
        <p:spPr>
          <a:xfrm>
            <a:off x="2627630" y="6453505"/>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sp>
        <p:nvSpPr>
          <p:cNvPr id="6" name="文本框 5"/>
          <p:cNvSpPr txBox="1"/>
          <p:nvPr/>
        </p:nvSpPr>
        <p:spPr>
          <a:xfrm>
            <a:off x="2627630" y="2708910"/>
            <a:ext cx="4008755" cy="645160"/>
          </a:xfrm>
          <a:prstGeom prst="rect">
            <a:avLst/>
          </a:prstGeom>
          <a:noFill/>
        </p:spPr>
        <p:txBody>
          <a:bodyPr wrap="square" rtlCol="0">
            <a:spAutoFit/>
          </a:bodyPr>
          <a:lstStyle/>
          <a:p>
            <a:r>
              <a:rPr lang="en-US" altLang="zh-CN" sz="3600" b="1" dirty="0">
                <a:solidFill>
                  <a:srgbClr val="00B050"/>
                </a:solidFill>
                <a:latin typeface="Calibri" panose="020F0502020204030204" charset="0"/>
                <a:cs typeface="Calibri" panose="020F0502020204030204" charset="0"/>
              </a:rPr>
              <a:t>Ostomy Care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535435" y="560934"/>
            <a:ext cx="5312831" cy="6345557"/>
          </a:xfrm>
          <a:prstGeom prst="rect">
            <a:avLst/>
          </a:prstGeom>
        </p:spPr>
      </p:pic>
      <p:sp>
        <p:nvSpPr>
          <p:cNvPr id="6" name="文本框 5"/>
          <p:cNvSpPr txBox="1"/>
          <p:nvPr/>
        </p:nvSpPr>
        <p:spPr>
          <a:xfrm>
            <a:off x="3812916" y="1136361"/>
            <a:ext cx="3927475" cy="556260"/>
          </a:xfrm>
          <a:prstGeom prst="rect">
            <a:avLst/>
          </a:prstGeom>
          <a:noFill/>
        </p:spPr>
        <p:txBody>
          <a:bodyPr wrap="square" rtlCol="0">
            <a:noAutofit/>
          </a:bodyPr>
          <a:lstStyle/>
          <a:p>
            <a:r>
              <a:rPr lang="zh-CN" altLang="en-US" sz="4000" b="1" dirty="0">
                <a:solidFill>
                  <a:srgbClr val="00B050"/>
                </a:solidFill>
                <a:latin typeface="Calibri" panose="020F0502020204030204" charset="0"/>
                <a:cs typeface="Calibri" panose="020F0502020204030204" charset="0"/>
              </a:rPr>
              <a:t>What </a:t>
            </a:r>
            <a:r>
              <a:rPr lang="zh-CN" altLang="en-US" sz="3600" b="1" dirty="0">
                <a:solidFill>
                  <a:srgbClr val="00B050"/>
                </a:solidFill>
                <a:latin typeface="Calibri" panose="020F0502020204030204" charset="0"/>
                <a:cs typeface="Calibri" panose="020F0502020204030204" charset="0"/>
              </a:rPr>
              <a:t>is an ostomy?</a:t>
            </a:r>
          </a:p>
        </p:txBody>
      </p:sp>
      <p:sp>
        <p:nvSpPr>
          <p:cNvPr id="7" name="文本框 6"/>
          <p:cNvSpPr txBox="1"/>
          <p:nvPr/>
        </p:nvSpPr>
        <p:spPr>
          <a:xfrm>
            <a:off x="3923665" y="2130425"/>
            <a:ext cx="4231005" cy="3785652"/>
          </a:xfrm>
          <a:prstGeom prst="rect">
            <a:avLst/>
          </a:prstGeom>
          <a:noFill/>
        </p:spPr>
        <p:txBody>
          <a:bodyPr wrap="square" rtlCol="0">
            <a:spAutoFit/>
          </a:bodyPr>
          <a:lstStyle/>
          <a:p>
            <a:r>
              <a:rPr lang="zh-CN" altLang="en-US" sz="2000" dirty="0">
                <a:solidFill>
                  <a:schemeClr val="bg2">
                    <a:lumMod val="50000"/>
                  </a:schemeClr>
                </a:solidFill>
                <a:latin typeface="Calibri" panose="020F0502020204030204" charset="0"/>
                <a:cs typeface="Calibri" panose="020F0502020204030204" charset="0"/>
              </a:rPr>
              <a:t>People who have ostomy surgery, usually with disease or cancer of the large bowel or rectum. During clinical treatment, an opening in the abdomen will be surgically used as a drainage channel to replace the anus. This opening is called an artificial stoma or artificial anus, it is called a stoma. </a:t>
            </a:r>
            <a:endParaRPr lang="en-US" altLang="zh-CN" sz="2000" dirty="0">
              <a:solidFill>
                <a:schemeClr val="bg2">
                  <a:lumMod val="50000"/>
                </a:schemeClr>
              </a:solidFill>
              <a:latin typeface="Calibri" panose="020F0502020204030204" charset="0"/>
              <a:cs typeface="Calibri" panose="020F0502020204030204" charset="0"/>
            </a:endParaRPr>
          </a:p>
          <a:p>
            <a:endParaRPr lang="en-US" altLang="zh-CN" sz="2000" dirty="0">
              <a:solidFill>
                <a:schemeClr val="bg2">
                  <a:lumMod val="50000"/>
                </a:schemeClr>
              </a:solidFill>
              <a:latin typeface="Calibri" panose="020F0502020204030204" charset="0"/>
              <a:cs typeface="Calibri" panose="020F0502020204030204" charset="0"/>
            </a:endParaRPr>
          </a:p>
          <a:p>
            <a:r>
              <a:rPr lang="zh-CN" altLang="en-US" sz="2000" dirty="0">
                <a:solidFill>
                  <a:schemeClr val="bg2">
                    <a:lumMod val="50000"/>
                  </a:schemeClr>
                </a:solidFill>
                <a:latin typeface="Calibri" panose="020F0502020204030204" charset="0"/>
                <a:cs typeface="Calibri" panose="020F0502020204030204" charset="0"/>
              </a:rPr>
              <a:t>If an artificial stoma is made due to a disease of the urinary system, it is called a urostomy.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750"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bldLvl="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908720" y="522913"/>
            <a:ext cx="5304065" cy="6335087"/>
          </a:xfrm>
          <a:prstGeom prst="rect">
            <a:avLst/>
          </a:prstGeom>
        </p:spPr>
      </p:pic>
      <p:sp>
        <p:nvSpPr>
          <p:cNvPr id="3" name="文本框 2"/>
          <p:cNvSpPr txBox="1"/>
          <p:nvPr/>
        </p:nvSpPr>
        <p:spPr>
          <a:xfrm>
            <a:off x="3491865" y="681509"/>
            <a:ext cx="46894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What is an ostomy bag?</a:t>
            </a:r>
          </a:p>
        </p:txBody>
      </p:sp>
      <p:sp>
        <p:nvSpPr>
          <p:cNvPr id="4" name="文本框 3"/>
          <p:cNvSpPr txBox="1"/>
          <p:nvPr/>
        </p:nvSpPr>
        <p:spPr>
          <a:xfrm>
            <a:off x="3442538" y="1412776"/>
            <a:ext cx="5155565" cy="4524315"/>
          </a:xfrm>
          <a:prstGeom prst="rect">
            <a:avLst/>
          </a:prstGeom>
          <a:noFill/>
        </p:spPr>
        <p:txBody>
          <a:bodyPr wrap="square" rtlCol="0">
            <a:spAutoFit/>
          </a:bodyPr>
          <a:lstStyle/>
          <a:p>
            <a:r>
              <a:rPr lang="zh-CN" altLang="en-US" sz="1600" dirty="0">
                <a:solidFill>
                  <a:schemeClr val="tx1">
                    <a:lumMod val="95000"/>
                    <a:lumOff val="5000"/>
                  </a:schemeClr>
                </a:solidFill>
                <a:latin typeface="Calibri" panose="020F0502020204030204" charset="0"/>
                <a:cs typeface="Calibri" panose="020F0502020204030204" charset="0"/>
              </a:rPr>
              <a:t>According to the different stoma, the ostomy bag can be divided into Colostomy bag and urostomy bag.</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An ostomy bag is used to store feces excreted by a stoma patient through the stoma，The ostomy bag is composed of a barrier and a bag body, the barrier makes the ostomy bag stick to the human body, and the bag body is used to store feces.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bag body and barrier can be one piece, which is called a one-piece ostomy bag. The bag body and barrier can also be split, which is called a two-piece ostomy bag.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ostomy bag can be divided into an open pocket and a closed pocket. The open pocket can discharge feces at any time through the opening of the bag body, and the closed pocket can be discarded when it is full, which is convenient to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二件式造口袋-10"/>
          <p:cNvPicPr>
            <a:picLocks noChangeAspect="1"/>
          </p:cNvPicPr>
          <p:nvPr/>
        </p:nvPicPr>
        <p:blipFill>
          <a:blip r:embed="rId6"/>
          <a:stretch>
            <a:fillRect/>
          </a:stretch>
        </p:blipFill>
        <p:spPr>
          <a:xfrm>
            <a:off x="0" y="0"/>
            <a:ext cx="9144000" cy="6858000"/>
          </a:xfrm>
          <a:prstGeom prst="rect">
            <a:avLst/>
          </a:prstGeom>
        </p:spPr>
      </p:pic>
      <p:pic>
        <p:nvPicPr>
          <p:cNvPr id="6" name="图片 5" descr="一件式造口袋-3-3"/>
          <p:cNvPicPr>
            <a:picLocks noChangeAspect="1"/>
          </p:cNvPicPr>
          <p:nvPr/>
        </p:nvPicPr>
        <p:blipFill>
          <a:blip r:embed="rId7" cstate="email"/>
          <a:stretch>
            <a:fillRect/>
          </a:stretch>
        </p:blipFill>
        <p:spPr>
          <a:xfrm flipH="1">
            <a:off x="7379970" y="1268730"/>
            <a:ext cx="239395" cy="239395"/>
          </a:xfrm>
          <a:prstGeom prst="rect">
            <a:avLst/>
          </a:prstGeom>
        </p:spPr>
      </p:pic>
      <p:pic>
        <p:nvPicPr>
          <p:cNvPr id="7" name="图片 6" descr="一件式造口袋-3-3"/>
          <p:cNvPicPr>
            <a:picLocks noChangeAspect="1"/>
          </p:cNvPicPr>
          <p:nvPr>
            <p:custDataLst>
              <p:tags r:id="rId1"/>
            </p:custDataLst>
          </p:nvPr>
        </p:nvPicPr>
        <p:blipFill>
          <a:blip r:embed="rId7" cstate="email"/>
          <a:stretch>
            <a:fillRect/>
          </a:stretch>
        </p:blipFill>
        <p:spPr>
          <a:xfrm flipH="1">
            <a:off x="5219700" y="3246755"/>
            <a:ext cx="243205" cy="243205"/>
          </a:xfrm>
          <a:prstGeom prst="rect">
            <a:avLst/>
          </a:prstGeom>
        </p:spPr>
      </p:pic>
      <p:pic>
        <p:nvPicPr>
          <p:cNvPr id="8" name="图片 7" descr="一件式造口袋-3-3"/>
          <p:cNvPicPr>
            <a:picLocks noChangeAspect="1"/>
          </p:cNvPicPr>
          <p:nvPr>
            <p:custDataLst>
              <p:tags r:id="rId2"/>
            </p:custDataLst>
          </p:nvPr>
        </p:nvPicPr>
        <p:blipFill>
          <a:blip r:embed="rId7" cstate="email"/>
          <a:stretch>
            <a:fillRect/>
          </a:stretch>
        </p:blipFill>
        <p:spPr>
          <a:xfrm flipH="1">
            <a:off x="4932045" y="5462270"/>
            <a:ext cx="243205" cy="243205"/>
          </a:xfrm>
          <a:prstGeom prst="rect">
            <a:avLst/>
          </a:prstGeom>
        </p:spPr>
      </p:pic>
      <p:sp>
        <p:nvSpPr>
          <p:cNvPr id="9" name="文本框 8"/>
          <p:cNvSpPr txBox="1"/>
          <p:nvPr/>
        </p:nvSpPr>
        <p:spPr>
          <a:xfrm>
            <a:off x="179070" y="836295"/>
            <a:ext cx="5166360" cy="1076325"/>
          </a:xfrm>
          <a:prstGeom prst="rect">
            <a:avLst/>
          </a:prstGeom>
          <a:noFill/>
        </p:spPr>
        <p:txBody>
          <a:bodyPr wrap="square" rtlCol="0">
            <a:spAutoFit/>
          </a:bodyPr>
          <a:lstStyle/>
          <a:p>
            <a:r>
              <a:rPr lang="zh-CN" altLang="en-US" sz="3200" b="1" dirty="0">
                <a:solidFill>
                  <a:schemeClr val="bg1"/>
                </a:solidFill>
                <a:latin typeface="Calibri" panose="020F0502020204030204" charset="0"/>
                <a:cs typeface="Calibri" panose="020F0502020204030204" charset="0"/>
              </a:rPr>
              <a:t>The Characteristics And Advantages Of </a:t>
            </a:r>
            <a:r>
              <a:rPr lang="en-US" altLang="zh-CN" sz="3200" b="1" dirty="0">
                <a:solidFill>
                  <a:schemeClr val="bg1"/>
                </a:solidFill>
                <a:latin typeface="Calibri" panose="020F0502020204030204" charset="0"/>
                <a:cs typeface="Calibri" panose="020F0502020204030204" charset="0"/>
                <a:sym typeface="+mn-ea"/>
              </a:rPr>
              <a:t>Urostomy</a:t>
            </a:r>
            <a:r>
              <a:rPr lang="zh-CN" altLang="en-US" sz="3200" b="1" dirty="0">
                <a:solidFill>
                  <a:schemeClr val="bg1"/>
                </a:solidFill>
                <a:latin typeface="Calibri" panose="020F0502020204030204" charset="0"/>
                <a:cs typeface="Calibri" panose="020F0502020204030204" charset="0"/>
              </a:rPr>
              <a:t> Bag</a:t>
            </a:r>
          </a:p>
        </p:txBody>
      </p:sp>
      <p:sp>
        <p:nvSpPr>
          <p:cNvPr id="10" name="文本框 9"/>
          <p:cNvSpPr txBox="1"/>
          <p:nvPr/>
        </p:nvSpPr>
        <p:spPr>
          <a:xfrm>
            <a:off x="395604" y="2491740"/>
            <a:ext cx="3816356" cy="3139321"/>
          </a:xfrm>
          <a:prstGeom prst="rect">
            <a:avLst/>
          </a:prstGeom>
          <a:noFill/>
        </p:spPr>
        <p:txBody>
          <a:bodyPr wrap="square" rtlCol="0">
            <a:spAutoFit/>
          </a:bodyPr>
          <a:lstStyle/>
          <a:p>
            <a:pPr marL="342900" indent="-342900">
              <a:buAutoNum type="arabicPeriod"/>
            </a:pPr>
            <a:r>
              <a:rPr lang="zh-CN" altLang="en-US" dirty="0">
                <a:solidFill>
                  <a:schemeClr val="bg1"/>
                </a:solidFill>
                <a:latin typeface="Calibri" panose="020F0502020204030204" charset="0"/>
                <a:cs typeface="Calibri" panose="020F0502020204030204" charset="0"/>
              </a:rPr>
              <a:t>Hydrocolloid barrier with unique formula and special design</a:t>
            </a:r>
            <a:endParaRPr lang="en-US" altLang="zh-CN" dirty="0">
              <a:solidFill>
                <a:schemeClr val="bg1"/>
              </a:solidFill>
              <a:latin typeface="Calibri" panose="020F0502020204030204" charset="0"/>
              <a:cs typeface="Calibri" panose="020F0502020204030204" charset="0"/>
            </a:endParaRPr>
          </a:p>
          <a:p>
            <a:pPr marL="342900" indent="-342900">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Soft and comfortable ultra-thin non-woven outer lining</a:t>
            </a: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Flexible, Sealed bag</a:t>
            </a: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en-US" altLang="zh-CN" dirty="0">
                <a:solidFill>
                  <a:schemeClr val="bg1"/>
                </a:solidFill>
                <a:latin typeface="Calibri" panose="020F0502020204030204" charset="0"/>
                <a:cs typeface="Calibri" panose="020F0502020204030204" charset="0"/>
              </a:rPr>
              <a:t>Soft and tough plastic snap ring and drain valve for good airtightness</a:t>
            </a:r>
            <a:endParaRPr lang="zh-CN" altLang="en-US" dirty="0">
              <a:solidFill>
                <a:schemeClr val="bg1"/>
              </a:solidFill>
              <a:latin typeface="Calibri" panose="020F0502020204030204" charset="0"/>
              <a:cs typeface="Calibri" panose="020F0502020204030204" charset="0"/>
            </a:endParaRPr>
          </a:p>
        </p:txBody>
      </p:sp>
      <p:sp>
        <p:nvSpPr>
          <p:cNvPr id="14" name="文本框 13"/>
          <p:cNvSpPr txBox="1"/>
          <p:nvPr/>
        </p:nvSpPr>
        <p:spPr>
          <a:xfrm>
            <a:off x="5003800" y="5732780"/>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The Drain </a:t>
            </a:r>
            <a:r>
              <a:rPr lang="en-US" altLang="zh-CN" sz="1200" b="1">
                <a:solidFill>
                  <a:schemeClr val="tx1"/>
                </a:solidFill>
                <a:latin typeface="Calibri" panose="020F0502020204030204" charset="0"/>
                <a:cs typeface="Calibri" panose="020F0502020204030204" charset="0"/>
              </a:rPr>
              <a:t>V</a:t>
            </a:r>
            <a:r>
              <a:rPr lang="zh-CN" altLang="en-US" sz="1200" b="1">
                <a:solidFill>
                  <a:schemeClr val="tx1"/>
                </a:solidFill>
                <a:latin typeface="Calibri" panose="020F0502020204030204" charset="0"/>
                <a:cs typeface="Calibri" panose="020F0502020204030204" charset="0"/>
              </a:rPr>
              <a:t>alve</a:t>
            </a:r>
          </a:p>
        </p:txBody>
      </p:sp>
      <p:sp>
        <p:nvSpPr>
          <p:cNvPr id="15" name="文本框 14"/>
          <p:cNvSpPr txBox="1"/>
          <p:nvPr/>
        </p:nvSpPr>
        <p:spPr>
          <a:xfrm>
            <a:off x="5219700" y="3429000"/>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Outer Lining Non-woven Fabric</a:t>
            </a:r>
          </a:p>
        </p:txBody>
      </p:sp>
      <p:sp>
        <p:nvSpPr>
          <p:cNvPr id="16" name="文本框 15"/>
          <p:cNvSpPr txBox="1"/>
          <p:nvPr/>
        </p:nvSpPr>
        <p:spPr>
          <a:xfrm>
            <a:off x="7524115" y="1508125"/>
            <a:ext cx="3048000" cy="275590"/>
          </a:xfrm>
          <a:prstGeom prst="rect">
            <a:avLst/>
          </a:prstGeom>
          <a:noFill/>
        </p:spPr>
        <p:txBody>
          <a:bodyPr wrap="square" rtlCol="0">
            <a:spAutoFit/>
          </a:bodyPr>
          <a:lstStyle/>
          <a:p>
            <a:r>
              <a:rPr lang="en-US" altLang="zh-CN" sz="1200" b="1">
                <a:latin typeface="Calibri" panose="020F0502020204030204" charset="0"/>
                <a:cs typeface="Calibri" panose="020F0502020204030204" charset="0"/>
              </a:rPr>
              <a:t>S</a:t>
            </a:r>
            <a:r>
              <a:rPr lang="zh-CN" altLang="en-US" sz="1200" b="1">
                <a:latin typeface="Calibri" panose="020F0502020204030204" charset="0"/>
                <a:cs typeface="Calibri" panose="020F0502020204030204" charset="0"/>
              </a:rPr>
              <a:t>nap </a:t>
            </a:r>
            <a:r>
              <a:rPr lang="en-US" altLang="zh-CN" sz="1200" b="1">
                <a:latin typeface="Calibri" panose="020F0502020204030204" charset="0"/>
                <a:cs typeface="Calibri" panose="020F0502020204030204" charset="0"/>
              </a:rPr>
              <a:t>R</a:t>
            </a:r>
            <a:r>
              <a:rPr lang="zh-CN" altLang="en-US" sz="1200" b="1">
                <a:latin typeface="Calibri" panose="020F0502020204030204" charset="0"/>
                <a:cs typeface="Calibri" panose="020F0502020204030204" charset="0"/>
              </a:rPr>
              <a:t>ing</a:t>
            </a:r>
          </a:p>
        </p:txBody>
      </p:sp>
      <p:sp>
        <p:nvSpPr>
          <p:cNvPr id="17" name="文本框 16"/>
          <p:cNvSpPr txBox="1"/>
          <p:nvPr/>
        </p:nvSpPr>
        <p:spPr>
          <a:xfrm>
            <a:off x="467361" y="5705474"/>
            <a:ext cx="3312552" cy="523220"/>
          </a:xfrm>
          <a:prstGeom prst="rect">
            <a:avLst/>
          </a:prstGeom>
          <a:noFill/>
        </p:spPr>
        <p:txBody>
          <a:bodyPr wrap="square" rtlCol="0">
            <a:spAutoFit/>
          </a:bodyPr>
          <a:lstStyle/>
          <a:p>
            <a:r>
              <a:rPr lang="zh-CN" altLang="en-US" sz="1400" b="1" dirty="0">
                <a:solidFill>
                  <a:schemeClr val="bg1"/>
                </a:solidFill>
                <a:latin typeface="Calibri" panose="020F0502020204030204" charset="0"/>
                <a:cs typeface="Calibri" panose="020F0502020204030204" charset="0"/>
              </a:rPr>
              <a:t>The experiment shows that the product is frmly pasted and is not afraid of leakage</a:t>
            </a:r>
          </a:p>
        </p:txBody>
      </p:sp>
      <p:pic>
        <p:nvPicPr>
          <p:cNvPr id="13" name="图片 12" descr="一件式造口袋-3-3"/>
          <p:cNvPicPr>
            <a:picLocks noChangeAspect="1"/>
          </p:cNvPicPr>
          <p:nvPr>
            <p:custDataLst>
              <p:tags r:id="rId3"/>
            </p:custDataLst>
          </p:nvPr>
        </p:nvPicPr>
        <p:blipFill>
          <a:blip r:embed="rId7" cstate="email"/>
          <a:stretch>
            <a:fillRect/>
          </a:stretch>
        </p:blipFill>
        <p:spPr>
          <a:xfrm flipH="1">
            <a:off x="7092315" y="4076700"/>
            <a:ext cx="243205" cy="243205"/>
          </a:xfrm>
          <a:prstGeom prst="rect">
            <a:avLst/>
          </a:prstGeom>
        </p:spPr>
      </p:pic>
      <p:sp>
        <p:nvSpPr>
          <p:cNvPr id="18" name="文本框 17"/>
          <p:cNvSpPr txBox="1"/>
          <p:nvPr>
            <p:custDataLst>
              <p:tags r:id="rId4"/>
            </p:custDataLst>
          </p:nvPr>
        </p:nvSpPr>
        <p:spPr>
          <a:xfrm>
            <a:off x="7452360" y="4044315"/>
            <a:ext cx="3048000" cy="275590"/>
          </a:xfrm>
          <a:prstGeom prst="rect">
            <a:avLst/>
          </a:prstGeom>
          <a:noFill/>
        </p:spPr>
        <p:txBody>
          <a:bodyPr wrap="square" rtlCol="0">
            <a:spAutoFit/>
          </a:bodyPr>
          <a:lstStyle/>
          <a:p>
            <a:r>
              <a:rPr lang="en-US" altLang="zh-CN" sz="1200" b="1">
                <a:solidFill>
                  <a:schemeClr val="tx1"/>
                </a:solidFill>
                <a:latin typeface="Calibri" panose="020F0502020204030204" charset="0"/>
                <a:cs typeface="Calibri" panose="020F0502020204030204" charset="0"/>
              </a:rPr>
              <a:t>Hydrocolloid Barrier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3" cstate="email"/>
          <a:stretch>
            <a:fillRect/>
          </a:stretch>
        </p:blipFill>
        <p:spPr>
          <a:xfrm>
            <a:off x="0" y="0"/>
            <a:ext cx="9144000" cy="6858000"/>
          </a:xfrm>
          <a:prstGeom prst="rect">
            <a:avLst/>
          </a:prstGeom>
        </p:spPr>
      </p:pic>
      <p:sp>
        <p:nvSpPr>
          <p:cNvPr id="3" name="文本框 2"/>
          <p:cNvSpPr txBox="1"/>
          <p:nvPr/>
        </p:nvSpPr>
        <p:spPr>
          <a:xfrm>
            <a:off x="3779520" y="768350"/>
            <a:ext cx="43928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Hydrocolloid Barrier</a:t>
            </a:r>
          </a:p>
        </p:txBody>
      </p:sp>
      <p:sp>
        <p:nvSpPr>
          <p:cNvPr id="4" name="文本框 3"/>
          <p:cNvSpPr txBox="1"/>
          <p:nvPr/>
        </p:nvSpPr>
        <p:spPr>
          <a:xfrm>
            <a:off x="3779520" y="1556385"/>
            <a:ext cx="4670425" cy="4707890"/>
          </a:xfrm>
          <a:prstGeom prst="rect">
            <a:avLst/>
          </a:prstGeom>
          <a:noFill/>
        </p:spPr>
        <p:txBody>
          <a:bodyPr wrap="square" rtlCol="0">
            <a:spAutoFit/>
          </a:bodyPr>
          <a:lstStyle/>
          <a:p>
            <a:r>
              <a:rPr lang="zh-CN" altLang="en-US" sz="2000">
                <a:solidFill>
                  <a:schemeClr val="tx1">
                    <a:lumMod val="65000"/>
                    <a:lumOff val="35000"/>
                  </a:schemeClr>
                </a:solidFill>
                <a:latin typeface="Calibri" panose="020F0502020204030204" charset="0"/>
                <a:cs typeface="Calibri" panose="020F0502020204030204" charset="0"/>
              </a:rPr>
              <a:t>Using medical hydrocolloid material, with no irritation and extremely low allergy rate.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Special hydrocolloid formula, with strong adhesive and safe and reliable.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Soft and comfortable, with radial incisions designed to conform to wrinkled skin with physical activity.</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Easy to replace and clean.</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Effectively absorbs the sweat produced by the skin, keeps it fresh and does not irritate the skin.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368"/>
            <a:ext cx="8229600" cy="1143000"/>
          </a:xfrm>
        </p:spPr>
        <p:txBody>
          <a:bodyPr/>
          <a:lstStyle/>
          <a:p>
            <a:r>
              <a:rPr lang="zh-CN" altLang="en-US" b="1" dirty="0">
                <a:solidFill>
                  <a:srgbClr val="00B050"/>
                </a:solidFill>
                <a:latin typeface="Calibri" panose="020F0502020204030204" charset="0"/>
                <a:cs typeface="Calibri" panose="020F0502020204030204" charset="0"/>
              </a:rPr>
              <a:t>Three Barrier Styles To Fit Every Type Of Stoma</a:t>
            </a:r>
          </a:p>
        </p:txBody>
      </p:sp>
      <p:pic>
        <p:nvPicPr>
          <p:cNvPr id="30" name="图片 29" descr="一件式造口袋-6-3"/>
          <p:cNvPicPr>
            <a:picLocks noChangeAspect="1"/>
          </p:cNvPicPr>
          <p:nvPr/>
        </p:nvPicPr>
        <p:blipFill>
          <a:blip r:embed="rId4" cstate="email"/>
          <a:stretch>
            <a:fillRect/>
          </a:stretch>
        </p:blipFill>
        <p:spPr>
          <a:xfrm>
            <a:off x="6155690" y="3467735"/>
            <a:ext cx="2075180" cy="2075180"/>
          </a:xfrm>
          <a:prstGeom prst="rect">
            <a:avLst/>
          </a:prstGeom>
        </p:spPr>
      </p:pic>
      <p:sp>
        <p:nvSpPr>
          <p:cNvPr id="31" name="文本框 30"/>
          <p:cNvSpPr txBox="1"/>
          <p:nvPr/>
        </p:nvSpPr>
        <p:spPr>
          <a:xfrm>
            <a:off x="683260" y="5894070"/>
            <a:ext cx="3048000"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Hydrocolloid</a:t>
            </a:r>
            <a:r>
              <a:rPr lang="en-US" altLang="zh-CN">
                <a:solidFill>
                  <a:schemeClr val="tx1">
                    <a:lumMod val="65000"/>
                    <a:lumOff val="35000"/>
                  </a:schemeClr>
                </a:solidFill>
                <a:latin typeface="Calibri" panose="020F0502020204030204" charset="0"/>
                <a:cs typeface="Calibri" panose="020F0502020204030204" charset="0"/>
              </a:rPr>
              <a:t> </a:t>
            </a:r>
            <a:r>
              <a:rPr lang="zh-CN" altLang="en-US">
                <a:solidFill>
                  <a:schemeClr val="tx1">
                    <a:lumMod val="65000"/>
                    <a:lumOff val="35000"/>
                  </a:schemeClr>
                </a:solidFill>
                <a:latin typeface="Calibri" panose="020F0502020204030204" charset="0"/>
                <a:cs typeface="Calibri" panose="020F0502020204030204" charset="0"/>
              </a:rPr>
              <a:t>barrier</a:t>
            </a:r>
          </a:p>
        </p:txBody>
      </p:sp>
      <p:sp>
        <p:nvSpPr>
          <p:cNvPr id="32" name="文本框 31"/>
          <p:cNvSpPr txBox="1"/>
          <p:nvPr/>
        </p:nvSpPr>
        <p:spPr>
          <a:xfrm>
            <a:off x="3419475" y="5876925"/>
            <a:ext cx="3048000" cy="64516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sym typeface="+mn-ea"/>
              </a:rPr>
              <a:t>Hydrocolloid barrier </a:t>
            </a:r>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sym typeface="+mn-ea"/>
              </a:rPr>
              <a:t> </a:t>
            </a:r>
            <a:r>
              <a:rPr lang="en-US" altLang="zh-CN" dirty="0">
                <a:solidFill>
                  <a:schemeClr val="tx1">
                    <a:lumMod val="65000"/>
                    <a:lumOff val="35000"/>
                  </a:schemeClr>
                </a:solidFill>
                <a:latin typeface="Calibri" panose="020F0502020204030204" charset="0"/>
                <a:cs typeface="Calibri" panose="020F0502020204030204" charset="0"/>
                <a:sym typeface="+mn-ea"/>
              </a:rPr>
              <a:t>   </a:t>
            </a:r>
            <a:r>
              <a:rPr lang="zh-CN" altLang="en-US" dirty="0">
                <a:solidFill>
                  <a:schemeClr val="tx1">
                    <a:lumMod val="65000"/>
                    <a:lumOff val="35000"/>
                  </a:schemeClr>
                </a:solidFill>
                <a:latin typeface="Calibri" panose="020F0502020204030204" charset="0"/>
                <a:cs typeface="Calibri" panose="020F0502020204030204" charset="0"/>
                <a:sym typeface="+mn-ea"/>
              </a:rPr>
              <a:t>with tape border</a:t>
            </a:r>
            <a:endParaRPr lang="zh-CN" altLang="en-US" dirty="0">
              <a:solidFill>
                <a:schemeClr val="tx1">
                  <a:lumMod val="65000"/>
                  <a:lumOff val="35000"/>
                </a:schemeClr>
              </a:solidFill>
              <a:latin typeface="Calibri" panose="020F0502020204030204" charset="0"/>
              <a:cs typeface="Calibri" panose="020F0502020204030204" charset="0"/>
            </a:endParaRPr>
          </a:p>
        </p:txBody>
      </p:sp>
      <p:sp>
        <p:nvSpPr>
          <p:cNvPr id="33" name="文本框 32"/>
          <p:cNvSpPr txBox="1"/>
          <p:nvPr/>
        </p:nvSpPr>
        <p:spPr>
          <a:xfrm>
            <a:off x="6155690" y="5894070"/>
            <a:ext cx="3048000" cy="368300"/>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charset="0"/>
                <a:cs typeface="Calibri" panose="020F0502020204030204" charset="0"/>
              </a:rPr>
              <a:t>Convex</a:t>
            </a:r>
            <a:r>
              <a:rPr lang="zh-CN" altLang="en-US" dirty="0">
                <a:solidFill>
                  <a:schemeClr val="tx1">
                    <a:lumMod val="65000"/>
                    <a:lumOff val="35000"/>
                  </a:schemeClr>
                </a:solidFill>
                <a:latin typeface="Calibri" panose="020F0502020204030204" charset="0"/>
                <a:cs typeface="Calibri" panose="020F0502020204030204" charset="0"/>
              </a:rPr>
              <a:t> barrier </a:t>
            </a:r>
          </a:p>
        </p:txBody>
      </p:sp>
      <p:pic>
        <p:nvPicPr>
          <p:cNvPr id="8" name="内容占位符 7"/>
          <p:cNvPicPr>
            <a:picLocks noGrp="1" noChangeAspect="1"/>
          </p:cNvPicPr>
          <p:nvPr>
            <p:ph idx="1"/>
            <p:custDataLst>
              <p:tags r:id="rId1"/>
            </p:custDataLst>
          </p:nvPr>
        </p:nvPicPr>
        <p:blipFill>
          <a:blip r:embed="rId5" cstate="email"/>
          <a:stretch>
            <a:fillRect/>
          </a:stretch>
        </p:blipFill>
        <p:spPr>
          <a:xfrm>
            <a:off x="611505" y="3257550"/>
            <a:ext cx="2495550" cy="2495550"/>
          </a:xfrm>
          <a:prstGeom prst="rect">
            <a:avLst/>
          </a:prstGeom>
          <a:noFill/>
          <a:ln w="9525">
            <a:noFill/>
          </a:ln>
        </p:spPr>
      </p:pic>
      <p:pic>
        <p:nvPicPr>
          <p:cNvPr id="10" name="图片 9"/>
          <p:cNvPicPr>
            <a:picLocks noChangeAspect="1"/>
          </p:cNvPicPr>
          <p:nvPr>
            <p:custDataLst>
              <p:tags r:id="rId2"/>
            </p:custDataLst>
          </p:nvPr>
        </p:nvPicPr>
        <p:blipFill>
          <a:blip r:embed="rId6" cstate="email"/>
          <a:stretch>
            <a:fillRect/>
          </a:stretch>
        </p:blipFill>
        <p:spPr>
          <a:xfrm>
            <a:off x="3377135" y="3212816"/>
            <a:ext cx="2508513" cy="25158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35560" y="-27622"/>
            <a:ext cx="8229600"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B</a:t>
            </a:r>
            <a:r>
              <a:rPr lang="zh-CN" altLang="en-US" sz="3200" b="1" dirty="0">
                <a:solidFill>
                  <a:srgbClr val="00B050"/>
                </a:solidFill>
                <a:latin typeface="Tahoma" panose="020B0604030504040204" pitchFamily="34" charset="0"/>
                <a:cs typeface="Tahoma" panose="020B0604030504040204" pitchFamily="34" charset="0"/>
                <a:sym typeface="+mn-ea"/>
              </a:rPr>
              <a:t>arrier</a:t>
            </a:r>
          </a:p>
        </p:txBody>
      </p:sp>
      <p:pic>
        <p:nvPicPr>
          <p:cNvPr id="3" name="图片 2"/>
          <p:cNvPicPr>
            <a:picLocks noChangeAspect="1"/>
          </p:cNvPicPr>
          <p:nvPr>
            <p:custDataLst>
              <p:tags r:id="rId2"/>
            </p:custDataLst>
          </p:nvPr>
        </p:nvPicPr>
        <p:blipFill>
          <a:blip r:embed="rId4" cstate="email"/>
          <a:srcRect/>
          <a:stretch>
            <a:fillRect/>
          </a:stretch>
        </p:blipFill>
        <p:spPr>
          <a:xfrm>
            <a:off x="31" y="904875"/>
            <a:ext cx="9143938" cy="59531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arrier</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W</a:t>
            </a:r>
            <a:r>
              <a:rPr lang="zh-CN" altLang="en-US" sz="3200" b="1" dirty="0">
                <a:solidFill>
                  <a:srgbClr val="00B050"/>
                </a:solidFill>
                <a:latin typeface="Tahoma" panose="020B0604030504040204" pitchFamily="34" charset="0"/>
                <a:cs typeface="Tahoma" panose="020B0604030504040204" pitchFamily="34" charset="0"/>
                <a:sym typeface="+mn-ea"/>
              </a:rPr>
              <a:t>ith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T</a:t>
            </a:r>
            <a:r>
              <a:rPr lang="zh-CN" altLang="en-US" sz="3200" b="1" dirty="0">
                <a:solidFill>
                  <a:srgbClr val="00B050"/>
                </a:solidFill>
                <a:latin typeface="Tahoma" panose="020B0604030504040204" pitchFamily="34" charset="0"/>
                <a:cs typeface="Tahoma" panose="020B0604030504040204" pitchFamily="34" charset="0"/>
                <a:sym typeface="+mn-ea"/>
              </a:rPr>
              <a:t>ape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order</a:t>
            </a:r>
          </a:p>
        </p:txBody>
      </p:sp>
      <p:pic>
        <p:nvPicPr>
          <p:cNvPr id="5" name="图片 4"/>
          <p:cNvPicPr>
            <a:picLocks noChangeAspect="1"/>
          </p:cNvPicPr>
          <p:nvPr>
            <p:custDataLst>
              <p:tags r:id="rId2"/>
            </p:custDataLst>
          </p:nvPr>
        </p:nvPicPr>
        <p:blipFill>
          <a:blip r:embed="rId4" cstate="email"/>
          <a:srcRect/>
          <a:stretch>
            <a:fillRect/>
          </a:stretch>
        </p:blipFill>
        <p:spPr>
          <a:xfrm>
            <a:off x="0" y="908920"/>
            <a:ext cx="9203690" cy="59920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rPr>
              <a:t>Convex</a:t>
            </a:r>
            <a:r>
              <a:rPr lang="zh-CN" altLang="en-US" sz="3200" b="1" dirty="0">
                <a:solidFill>
                  <a:srgbClr val="00B050"/>
                </a:solidFill>
                <a:latin typeface="Tahoma" panose="020B0604030504040204" pitchFamily="34" charset="0"/>
                <a:cs typeface="Tahoma" panose="020B0604030504040204" pitchFamily="34" charset="0"/>
              </a:rPr>
              <a:t> barrier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一件式造口袋-4-1"/>
          <p:cNvPicPr>
            <a:picLocks noChangeAspect="1"/>
          </p:cNvPicPr>
          <p:nvPr/>
        </p:nvPicPr>
        <p:blipFill>
          <a:blip r:embed="rId2" cstate="email"/>
          <a:stretch>
            <a:fillRect/>
          </a:stretch>
        </p:blipFill>
        <p:spPr>
          <a:xfrm>
            <a:off x="0" y="0"/>
            <a:ext cx="9144000" cy="6858000"/>
          </a:xfrm>
          <a:prstGeom prst="rect">
            <a:avLst/>
          </a:prstGeom>
        </p:spPr>
      </p:pic>
      <p:sp>
        <p:nvSpPr>
          <p:cNvPr id="3" name="文本框 2"/>
          <p:cNvSpPr txBox="1"/>
          <p:nvPr/>
        </p:nvSpPr>
        <p:spPr>
          <a:xfrm>
            <a:off x="5292325" y="620078"/>
            <a:ext cx="3707765" cy="768350"/>
          </a:xfrm>
          <a:prstGeom prst="rect">
            <a:avLst/>
          </a:prstGeom>
          <a:noFill/>
        </p:spPr>
        <p:txBody>
          <a:bodyPr wrap="square" rtlCol="0">
            <a:spAutoFit/>
          </a:bodyPr>
          <a:lstStyle/>
          <a:p>
            <a:r>
              <a:rPr lang="zh-CN" altLang="en-US" sz="4400" b="1" dirty="0">
                <a:solidFill>
                  <a:srgbClr val="00B050"/>
                </a:solidFill>
                <a:latin typeface="Calibri" panose="020F0502020204030204" charset="0"/>
                <a:cs typeface="Calibri" panose="020F0502020204030204" charset="0"/>
              </a:rPr>
              <a:t>The Bag Body</a:t>
            </a:r>
          </a:p>
        </p:txBody>
      </p:sp>
      <p:pic>
        <p:nvPicPr>
          <p:cNvPr id="6" name="图片 5" descr="D:\OneDrive\桌面\IMG_4113-1.pngIMG_4113-1"/>
          <p:cNvPicPr>
            <a:picLocks noChangeAspect="1"/>
          </p:cNvPicPr>
          <p:nvPr/>
        </p:nvPicPr>
        <p:blipFill>
          <a:blip r:embed="rId3" cstate="email"/>
          <a:srcRect/>
          <a:stretch>
            <a:fillRect/>
          </a:stretch>
        </p:blipFill>
        <p:spPr>
          <a:xfrm rot="19140000">
            <a:off x="1471930" y="-182245"/>
            <a:ext cx="4481830" cy="7372985"/>
          </a:xfrm>
          <a:prstGeom prst="rect">
            <a:avLst/>
          </a:prstGeom>
        </p:spPr>
      </p:pic>
      <p:sp>
        <p:nvSpPr>
          <p:cNvPr id="4" name="文本框 3"/>
          <p:cNvSpPr txBox="1"/>
          <p:nvPr/>
        </p:nvSpPr>
        <p:spPr>
          <a:xfrm>
            <a:off x="5723890" y="1556385"/>
            <a:ext cx="3048000" cy="1477328"/>
          </a:xfrm>
          <a:prstGeom prst="rect">
            <a:avLst/>
          </a:prstGeom>
          <a:noFill/>
        </p:spPr>
        <p:txBody>
          <a:bodyPr wrap="square" rtlCol="0">
            <a:spAutoFit/>
          </a:bodyPr>
          <a:lstStyle/>
          <a:p>
            <a:r>
              <a:rPr lang="en-US" altLang="zh-CN" b="1" dirty="0">
                <a:solidFill>
                  <a:schemeClr val="bg1"/>
                </a:solidFill>
                <a:latin typeface="Calibri" panose="020F0502020204030204" charset="0"/>
                <a:cs typeface="Calibri" panose="020F0502020204030204" charset="0"/>
              </a:rPr>
              <a:t>* </a:t>
            </a:r>
            <a:r>
              <a:rPr lang="zh-CN" altLang="en-US" b="1" dirty="0">
                <a:solidFill>
                  <a:schemeClr val="bg1"/>
                </a:solidFill>
                <a:latin typeface="Calibri" panose="020F0502020204030204" charset="0"/>
                <a:cs typeface="Calibri" panose="020F0502020204030204" charset="0"/>
              </a:rPr>
              <a:t>High barrier film, soft and strong</a:t>
            </a:r>
          </a:p>
          <a:p>
            <a:endParaRPr lang="en-US" altLang="zh-CN" b="1" dirty="0">
              <a:solidFill>
                <a:schemeClr val="bg1"/>
              </a:solidFill>
              <a:latin typeface="Calibri" panose="020F0502020204030204" charset="0"/>
              <a:cs typeface="Calibri" panose="020F0502020204030204" charset="0"/>
            </a:endParaRPr>
          </a:p>
          <a:p>
            <a:r>
              <a:rPr lang="en-US" altLang="zh-CN" b="1" dirty="0">
                <a:solidFill>
                  <a:schemeClr val="bg1"/>
                </a:solidFill>
                <a:latin typeface="Calibri" panose="020F0502020204030204" charset="0"/>
                <a:cs typeface="Calibri" panose="020F0502020204030204" charset="0"/>
              </a:rPr>
              <a:t>*</a:t>
            </a:r>
            <a:r>
              <a:rPr lang="zh-CN" altLang="en-US" b="1" dirty="0">
                <a:solidFill>
                  <a:schemeClr val="bg1"/>
                </a:solidFill>
                <a:latin typeface="Calibri" panose="020F0502020204030204" charset="0"/>
                <a:cs typeface="Calibri" panose="020F0502020204030204" charset="0"/>
              </a:rPr>
              <a:t>Good airtightness and no leakage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8-1.jpg一件式造口袋-8-1"/>
          <p:cNvPicPr>
            <a:picLocks noChangeAspect="1"/>
          </p:cNvPicPr>
          <p:nvPr/>
        </p:nvPicPr>
        <p:blipFill>
          <a:blip r:embed="rId6" cstate="email"/>
          <a:srcRect/>
          <a:stretch>
            <a:fillRect/>
          </a:stretch>
        </p:blipFill>
        <p:spPr>
          <a:xfrm>
            <a:off x="0" y="-27305"/>
            <a:ext cx="9144000" cy="6858000"/>
          </a:xfrm>
          <a:prstGeom prst="rect">
            <a:avLst/>
          </a:prstGeom>
          <a:ln>
            <a:solidFill>
              <a:schemeClr val="accent1"/>
            </a:solidFill>
          </a:ln>
        </p:spPr>
      </p:pic>
      <p:pic>
        <p:nvPicPr>
          <p:cNvPr id="5" name="图片 4" descr="D:\OneDrive\桌面\二件式-9.png二件式-9"/>
          <p:cNvPicPr>
            <a:picLocks noChangeAspect="1"/>
          </p:cNvPicPr>
          <p:nvPr/>
        </p:nvPicPr>
        <p:blipFill>
          <a:blip r:embed="rId7" cstate="email"/>
          <a:srcRect/>
          <a:stretch>
            <a:fillRect/>
          </a:stretch>
        </p:blipFill>
        <p:spPr>
          <a:xfrm>
            <a:off x="5939790" y="4293235"/>
            <a:ext cx="1726565" cy="1035685"/>
          </a:xfrm>
          <a:prstGeom prst="rect">
            <a:avLst/>
          </a:prstGeom>
        </p:spPr>
      </p:pic>
      <p:pic>
        <p:nvPicPr>
          <p:cNvPr id="6" name="图片 5" descr="D:\OneDrive\桌面\二件式-6.png二件式-6"/>
          <p:cNvPicPr>
            <a:picLocks noChangeAspect="1"/>
          </p:cNvPicPr>
          <p:nvPr/>
        </p:nvPicPr>
        <p:blipFill>
          <a:blip r:embed="rId8" cstate="email"/>
          <a:srcRect/>
          <a:stretch>
            <a:fillRect/>
          </a:stretch>
        </p:blipFill>
        <p:spPr>
          <a:xfrm>
            <a:off x="2792730" y="2493010"/>
            <a:ext cx="1714500" cy="1029970"/>
          </a:xfrm>
          <a:prstGeom prst="rect">
            <a:avLst/>
          </a:prstGeom>
        </p:spPr>
      </p:pic>
      <p:pic>
        <p:nvPicPr>
          <p:cNvPr id="7" name="图片 6" descr="D:\OneDrive\桌面\二件式-7.png二件式-7"/>
          <p:cNvPicPr>
            <a:picLocks noChangeAspect="1"/>
          </p:cNvPicPr>
          <p:nvPr/>
        </p:nvPicPr>
        <p:blipFill>
          <a:blip r:embed="rId9" cstate="email"/>
          <a:srcRect/>
          <a:stretch>
            <a:fillRect/>
          </a:stretch>
        </p:blipFill>
        <p:spPr>
          <a:xfrm>
            <a:off x="5836920" y="2439670"/>
            <a:ext cx="1762125" cy="1058545"/>
          </a:xfrm>
          <a:prstGeom prst="rect">
            <a:avLst/>
          </a:prstGeom>
        </p:spPr>
      </p:pic>
      <p:pic>
        <p:nvPicPr>
          <p:cNvPr id="3" name="图片 2" descr="D:\OneDrive\桌面\二件式-8.png二件式-8"/>
          <p:cNvPicPr>
            <a:picLocks noChangeAspect="1"/>
          </p:cNvPicPr>
          <p:nvPr/>
        </p:nvPicPr>
        <p:blipFill>
          <a:blip r:embed="rId10" cstate="email"/>
          <a:srcRect/>
          <a:stretch>
            <a:fillRect/>
          </a:stretch>
        </p:blipFill>
        <p:spPr>
          <a:xfrm>
            <a:off x="2792730" y="4149090"/>
            <a:ext cx="1971675" cy="1184910"/>
          </a:xfrm>
          <a:prstGeom prst="rect">
            <a:avLst/>
          </a:prstGeom>
        </p:spPr>
      </p:pic>
      <p:sp>
        <p:nvSpPr>
          <p:cNvPr id="4" name="标题 1"/>
          <p:cNvSpPr>
            <a:spLocks noGrp="1"/>
          </p:cNvSpPr>
          <p:nvPr>
            <p:custDataLst>
              <p:tags r:id="rId1"/>
            </p:custDataLst>
          </p:nvPr>
        </p:nvSpPr>
        <p:spPr>
          <a:xfrm>
            <a:off x="457200" y="908368"/>
            <a:ext cx="8229600" cy="1143000"/>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4000" b="1" dirty="0">
                <a:solidFill>
                  <a:srgbClr val="00B050"/>
                </a:solidFill>
                <a:latin typeface="Calibri" panose="020F0502020204030204" charset="0"/>
                <a:cs typeface="Calibri" panose="020F0502020204030204" charset="0"/>
              </a:rPr>
              <a:t>A Variety Of Bag Styles Are Available For Patients Of Different Ages</a:t>
            </a:r>
          </a:p>
        </p:txBody>
      </p:sp>
      <p:sp>
        <p:nvSpPr>
          <p:cNvPr id="8" name="文本框 7"/>
          <p:cNvSpPr txBox="1"/>
          <p:nvPr/>
        </p:nvSpPr>
        <p:spPr>
          <a:xfrm>
            <a:off x="3185170" y="3495357"/>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Neonate</a:t>
            </a:r>
          </a:p>
        </p:txBody>
      </p:sp>
      <p:sp>
        <p:nvSpPr>
          <p:cNvPr id="9" name="文本框 8"/>
          <p:cNvSpPr txBox="1"/>
          <p:nvPr>
            <p:custDataLst>
              <p:tags r:id="rId2"/>
            </p:custDataLst>
          </p:nvPr>
        </p:nvSpPr>
        <p:spPr>
          <a:xfrm>
            <a:off x="6350635" y="5413375"/>
            <a:ext cx="1248410"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Larger Size</a:t>
            </a:r>
          </a:p>
        </p:txBody>
      </p:sp>
      <p:sp>
        <p:nvSpPr>
          <p:cNvPr id="10" name="文本框 9"/>
          <p:cNvSpPr txBox="1"/>
          <p:nvPr>
            <p:custDataLst>
              <p:tags r:id="rId3"/>
            </p:custDataLst>
          </p:nvPr>
        </p:nvSpPr>
        <p:spPr>
          <a:xfrm>
            <a:off x="3264739" y="5413375"/>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Adult</a:t>
            </a:r>
          </a:p>
        </p:txBody>
      </p:sp>
      <p:sp>
        <p:nvSpPr>
          <p:cNvPr id="11" name="文本框 10"/>
          <p:cNvSpPr txBox="1"/>
          <p:nvPr>
            <p:custDataLst>
              <p:tags r:id="rId4"/>
            </p:custDataLst>
          </p:nvPr>
        </p:nvSpPr>
        <p:spPr>
          <a:xfrm>
            <a:off x="6228080" y="3500755"/>
            <a:ext cx="1028065"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9-1.jpg一件式造口袋-9-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4427984" y="704850"/>
            <a:ext cx="5544616" cy="1135380"/>
          </a:xfrm>
          <a:prstGeom prst="rect">
            <a:avLst/>
          </a:prstGeom>
          <a:noFill/>
        </p:spPr>
        <p:txBody>
          <a:bodyPr wrap="square" rtlCol="0">
            <a:noAutofit/>
          </a:bodyPr>
          <a:lstStyle/>
          <a:p>
            <a:r>
              <a:rPr lang="zh-CN" altLang="en-US" sz="3200" b="1" dirty="0">
                <a:solidFill>
                  <a:schemeClr val="bg1"/>
                </a:solidFill>
                <a:latin typeface="Calibri" panose="020F0502020204030204" charset="0"/>
                <a:cs typeface="Calibri" panose="020F0502020204030204" charset="0"/>
              </a:rPr>
              <a:t>Outer Lining Non</a:t>
            </a:r>
            <a:r>
              <a:rPr lang="en-US" altLang="zh-CN" sz="3200" b="1" dirty="0">
                <a:solidFill>
                  <a:schemeClr val="bg1"/>
                </a:solidFill>
                <a:latin typeface="Calibri" panose="020F0502020204030204" charset="0"/>
                <a:cs typeface="Calibri" panose="020F0502020204030204" charset="0"/>
              </a:rPr>
              <a:t>-</a:t>
            </a:r>
            <a:r>
              <a:rPr lang="zh-CN" altLang="en-US" sz="3200" b="1" dirty="0">
                <a:solidFill>
                  <a:schemeClr val="bg1"/>
                </a:solidFill>
                <a:latin typeface="Calibri" panose="020F0502020204030204" charset="0"/>
                <a:cs typeface="Calibri" panose="020F0502020204030204" charset="0"/>
              </a:rPr>
              <a:t>woven </a:t>
            </a:r>
            <a:endParaRPr lang="en-US" altLang="zh-CN" sz="3200" b="1" dirty="0">
              <a:solidFill>
                <a:schemeClr val="bg1"/>
              </a:solidFill>
              <a:latin typeface="Calibri" panose="020F0502020204030204" charset="0"/>
              <a:cs typeface="Calibri" panose="020F0502020204030204" charset="0"/>
            </a:endParaRPr>
          </a:p>
          <a:p>
            <a:r>
              <a:rPr lang="zh-CN" altLang="en-US" sz="3200" b="1" dirty="0">
                <a:solidFill>
                  <a:schemeClr val="bg1"/>
                </a:solidFill>
                <a:latin typeface="Calibri" panose="020F0502020204030204" charset="0"/>
                <a:cs typeface="Calibri" panose="020F0502020204030204" charset="0"/>
              </a:rPr>
              <a:t>Fabric</a:t>
            </a:r>
          </a:p>
        </p:txBody>
      </p:sp>
      <p:sp>
        <p:nvSpPr>
          <p:cNvPr id="4" name="文本框 3"/>
          <p:cNvSpPr txBox="1"/>
          <p:nvPr/>
        </p:nvSpPr>
        <p:spPr>
          <a:xfrm>
            <a:off x="4572000" y="2302510"/>
            <a:ext cx="3852545" cy="3046095"/>
          </a:xfrm>
          <a:prstGeom prst="rect">
            <a:avLst/>
          </a:prstGeom>
          <a:noFill/>
        </p:spPr>
        <p:txBody>
          <a:bodyPr wrap="square" rtlCol="0">
            <a:spAutoFit/>
          </a:bodyPr>
          <a:lstStyle/>
          <a:p>
            <a:r>
              <a:rPr lang="zh-CN" altLang="en-US" sz="2400">
                <a:solidFill>
                  <a:schemeClr val="bg1"/>
                </a:solidFill>
                <a:latin typeface="Calibri" panose="020F0502020204030204" charset="0"/>
                <a:cs typeface="Calibri" panose="020F0502020204030204" charset="0"/>
              </a:rPr>
              <a:t>Ultra-thin non-woven fabric, soft and comfortable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Waterproof fabric that stays fresh for a long time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Two colors available: skin color and white color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323215" y="332740"/>
            <a:ext cx="6837045" cy="1692910"/>
          </a:xfrm>
        </p:spPr>
        <p:txBody>
          <a:bodyPr/>
          <a:lstStyle/>
          <a:p>
            <a:pPr algn="l" defTabSz="914400">
              <a:buClrTx/>
              <a:buSzTx/>
              <a:buFontTx/>
            </a:pP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Schematic Diagram Of Anti-backflow Device</a:t>
            </a:r>
          </a:p>
        </p:txBody>
      </p:sp>
      <p:pic>
        <p:nvPicPr>
          <p:cNvPr id="2" name="图片 1" descr="D:\OneDrive\桌面\二件尿路-1.png二件尿路-1"/>
          <p:cNvPicPr>
            <a:picLocks noChangeAspect="1"/>
          </p:cNvPicPr>
          <p:nvPr/>
        </p:nvPicPr>
        <p:blipFill>
          <a:blip r:embed="rId2"/>
          <a:srcRect/>
          <a:stretch>
            <a:fillRect/>
          </a:stretch>
        </p:blipFill>
        <p:spPr>
          <a:xfrm>
            <a:off x="4067810" y="836613"/>
            <a:ext cx="4767580" cy="5200015"/>
          </a:xfrm>
          <a:prstGeom prst="rect">
            <a:avLst/>
          </a:prstGeom>
        </p:spPr>
      </p:pic>
      <p:sp>
        <p:nvSpPr>
          <p:cNvPr id="3" name="文本框 2"/>
          <p:cNvSpPr txBox="1"/>
          <p:nvPr/>
        </p:nvSpPr>
        <p:spPr>
          <a:xfrm>
            <a:off x="395605" y="1916430"/>
            <a:ext cx="3445510" cy="2861310"/>
          </a:xfrm>
          <a:prstGeom prst="rect">
            <a:avLst/>
          </a:prstGeom>
          <a:noFill/>
        </p:spPr>
        <p:txBody>
          <a:bodyPr wrap="square" rtlCol="0">
            <a:spAutoFit/>
          </a:bodyPr>
          <a:lstStyle/>
          <a:p>
            <a:r>
              <a:rPr lang="zh-CN" altLang="en-US" sz="2000" b="1">
                <a:solidFill>
                  <a:schemeClr val="tx1">
                    <a:lumMod val="65000"/>
                    <a:lumOff val="35000"/>
                  </a:schemeClr>
                </a:solidFill>
                <a:latin typeface="Calibri" panose="020F0502020204030204" charset="0"/>
                <a:cs typeface="Calibri" panose="020F0502020204030204" charset="0"/>
              </a:rPr>
              <a:t>The anti-reflux device can prevent urine from flowing back to the top of the stoma bag and erode the skin around the stoma, effectively avoiding skin allergies and ulcers caused by soaking the skin around the stoma, and ensuring the comfort of 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3" cstate="email"/>
          <a:stretch>
            <a:fillRect/>
          </a:stretch>
        </p:blipFill>
        <p:spPr>
          <a:xfrm>
            <a:off x="-36195" y="-27305"/>
            <a:ext cx="9179560" cy="6885305"/>
          </a:xfrm>
          <a:prstGeom prst="rect">
            <a:avLst/>
          </a:prstGeom>
        </p:spPr>
      </p:pic>
      <p:pic>
        <p:nvPicPr>
          <p:cNvPr id="8" name="图片 7" descr="一件式造口袋-17-2"/>
          <p:cNvPicPr>
            <a:picLocks noChangeAspect="1"/>
          </p:cNvPicPr>
          <p:nvPr/>
        </p:nvPicPr>
        <p:blipFill>
          <a:blip r:embed="rId4"/>
          <a:stretch>
            <a:fillRect/>
          </a:stretch>
        </p:blipFill>
        <p:spPr>
          <a:xfrm>
            <a:off x="258445" y="1934237"/>
            <a:ext cx="4685665" cy="2776827"/>
          </a:xfrm>
          <a:prstGeom prst="rect">
            <a:avLst/>
          </a:prstGeom>
        </p:spPr>
      </p:pic>
      <p:sp>
        <p:nvSpPr>
          <p:cNvPr id="10" name="文本框 9"/>
          <p:cNvSpPr txBox="1"/>
          <p:nvPr/>
        </p:nvSpPr>
        <p:spPr>
          <a:xfrm>
            <a:off x="5069840" y="257492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1. </a:t>
            </a:r>
            <a:r>
              <a:rPr sz="2400" b="1" dirty="0">
                <a:solidFill>
                  <a:schemeClr val="tx1">
                    <a:lumMod val="65000"/>
                    <a:lumOff val="35000"/>
                  </a:schemeClr>
                </a:solidFill>
                <a:latin typeface="Calibri" panose="020F0502020204030204" charset="0"/>
                <a:cs typeface="Calibri" panose="020F0502020204030204" charset="0"/>
              </a:rPr>
              <a:t>Wash the skin around the stoma with warm water or </a:t>
            </a:r>
          </a:p>
          <a:p>
            <a:r>
              <a:rPr sz="2400" b="1" dirty="0">
                <a:solidFill>
                  <a:schemeClr val="tx1">
                    <a:lumMod val="65000"/>
                    <a:lumOff val="35000"/>
                  </a:schemeClr>
                </a:solidFill>
                <a:latin typeface="Calibri" panose="020F0502020204030204" charset="0"/>
                <a:cs typeface="Calibri" panose="020F0502020204030204" charset="0"/>
              </a:rPr>
              <a:t>saline and wait for the skin to dry</a:t>
            </a:r>
            <a:r>
              <a:rPr lang="en-US" altLang="zh-CN" sz="2400" b="1" dirty="0">
                <a:solidFill>
                  <a:schemeClr val="tx1">
                    <a:lumMod val="65000"/>
                    <a:lumOff val="35000"/>
                  </a:schemeClr>
                </a:solidFill>
                <a:latin typeface="Calibri" panose="020F0502020204030204" charset="0"/>
                <a:cs typeface="Calibri" panose="020F0502020204030204" charset="0"/>
              </a:rPr>
              <a:t>.</a:t>
            </a:r>
          </a:p>
        </p:txBody>
      </p:sp>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3"/>
          <p:cNvPicPr>
            <a:picLocks noChangeAspect="1"/>
          </p:cNvPicPr>
          <p:nvPr/>
        </p:nvPicPr>
        <p:blipFill>
          <a:blip r:embed="rId5"/>
          <a:stretch>
            <a:fillRect/>
          </a:stretch>
        </p:blipFill>
        <p:spPr>
          <a:xfrm>
            <a:off x="323528" y="2101703"/>
            <a:ext cx="4765997" cy="2824627"/>
          </a:xfrm>
          <a:prstGeom prst="rect">
            <a:avLst/>
          </a:prstGeom>
        </p:spPr>
      </p:pic>
      <p:sp>
        <p:nvSpPr>
          <p:cNvPr id="10" name="文本框 9"/>
          <p:cNvSpPr txBox="1"/>
          <p:nvPr>
            <p:custDataLst>
              <p:tags r:id="rId1"/>
            </p:custDataLst>
          </p:nvPr>
        </p:nvSpPr>
        <p:spPr>
          <a:xfrm>
            <a:off x="5147945" y="2574925"/>
            <a:ext cx="3815715" cy="1929130"/>
          </a:xfrm>
          <a:prstGeom prst="rect">
            <a:avLst/>
          </a:prstGeom>
          <a:noFill/>
        </p:spPr>
        <p:txBody>
          <a:bodyPr wrap="square" rtlCol="0">
            <a:noAutofit/>
          </a:bodyPr>
          <a:lstStyle/>
          <a:p>
            <a:r>
              <a:rPr lang="zh-CN" altLang="en-US" sz="2400" b="1">
                <a:solidFill>
                  <a:schemeClr val="tx1">
                    <a:lumMod val="65000"/>
                    <a:lumOff val="35000"/>
                  </a:schemeClr>
                </a:solidFill>
                <a:latin typeface="Calibri" panose="020F0502020204030204" charset="0"/>
                <a:cs typeface="Calibri" panose="020F0502020204030204" charset="0"/>
              </a:rPr>
              <a:t>2. Measure your stoma and cut the barrier to the </a:t>
            </a:r>
          </a:p>
          <a:p>
            <a:r>
              <a:rPr lang="zh-CN" altLang="en-US" sz="2400" b="1">
                <a:solidFill>
                  <a:schemeClr val="tx1">
                    <a:lumMod val="65000"/>
                    <a:lumOff val="35000"/>
                  </a:schemeClr>
                </a:solidFill>
                <a:latin typeface="Calibri" panose="020F0502020204030204" charset="0"/>
                <a:cs typeface="Calibri" panose="020F0502020204030204" charset="0"/>
              </a:rPr>
              <a:t>appropriate size/shape.</a:t>
            </a:r>
          </a:p>
        </p:txBody>
      </p:sp>
      <p:sp>
        <p:nvSpPr>
          <p:cNvPr id="9"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4"/>
          <p:cNvPicPr>
            <a:picLocks noChangeAspect="1"/>
          </p:cNvPicPr>
          <p:nvPr/>
        </p:nvPicPr>
        <p:blipFill>
          <a:blip r:embed="rId5"/>
          <a:stretch>
            <a:fillRect/>
          </a:stretch>
        </p:blipFill>
        <p:spPr>
          <a:xfrm>
            <a:off x="243044" y="2132856"/>
            <a:ext cx="4480086" cy="2655044"/>
          </a:xfrm>
          <a:prstGeom prst="rect">
            <a:avLst/>
          </a:prstGeom>
        </p:spPr>
      </p:pic>
      <p:sp>
        <p:nvSpPr>
          <p:cNvPr id="10" name="文本框 9"/>
          <p:cNvSpPr txBox="1"/>
          <p:nvPr>
            <p:custDataLst>
              <p:tags r:id="rId1"/>
            </p:custDataLst>
          </p:nvPr>
        </p:nvSpPr>
        <p:spPr>
          <a:xfrm>
            <a:off x="5003800"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3. You can choose to place gauze on the stoma to </a:t>
            </a:r>
          </a:p>
          <a:p>
            <a:r>
              <a:rPr lang="zh-CN" altLang="en-US" sz="2400" b="1" dirty="0">
                <a:solidFill>
                  <a:schemeClr val="tx1">
                    <a:lumMod val="65000"/>
                    <a:lumOff val="35000"/>
                  </a:schemeClr>
                </a:solidFill>
                <a:latin typeface="Calibri" panose="020F0502020204030204" charset="0"/>
                <a:cs typeface="Calibri" panose="020F0502020204030204" charset="0"/>
              </a:rPr>
              <a:t>prevent feces and exudates from flowing out when </a:t>
            </a:r>
          </a:p>
          <a:p>
            <a:r>
              <a:rPr lang="zh-CN" altLang="en-US" sz="2400" b="1" dirty="0">
                <a:solidFill>
                  <a:schemeClr val="tx1">
                    <a:lumMod val="65000"/>
                    <a:lumOff val="35000"/>
                  </a:schemeClr>
                </a:solidFill>
                <a:latin typeface="Calibri" panose="020F0502020204030204" charset="0"/>
                <a:cs typeface="Calibri" panose="020F0502020204030204" charset="0"/>
              </a:rPr>
              <a:t>pasting the hydrocolloid barrier.</a:t>
            </a:r>
          </a:p>
        </p:txBody>
      </p:sp>
      <p:sp>
        <p:nvSpPr>
          <p:cNvPr id="9"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6.png一件式造口袋-17-6"/>
          <p:cNvPicPr>
            <a:picLocks noChangeAspect="1"/>
          </p:cNvPicPr>
          <p:nvPr/>
        </p:nvPicPr>
        <p:blipFill>
          <a:blip r:embed="rId5" cstate="email"/>
          <a:srcRect/>
          <a:stretch>
            <a:fillRect/>
          </a:stretch>
        </p:blipFill>
        <p:spPr>
          <a:xfrm>
            <a:off x="347760" y="2046606"/>
            <a:ext cx="4238209" cy="2543174"/>
          </a:xfrm>
          <a:prstGeom prst="rect">
            <a:avLst/>
          </a:prstGeom>
        </p:spPr>
      </p:pic>
      <p:sp>
        <p:nvSpPr>
          <p:cNvPr id="10" name="文本框 9"/>
          <p:cNvSpPr txBox="1"/>
          <p:nvPr>
            <p:custDataLst>
              <p:tags r:id="rId1"/>
            </p:custDataLst>
          </p:nvPr>
        </p:nvSpPr>
        <p:spPr>
          <a:xfrm>
            <a:off x="4859655" y="234886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4</a:t>
            </a:r>
            <a:r>
              <a:rPr lang="zh-CN" altLang="en-US" sz="2400" b="1" dirty="0">
                <a:solidFill>
                  <a:schemeClr val="tx1">
                    <a:lumMod val="65000"/>
                    <a:lumOff val="35000"/>
                  </a:schemeClr>
                </a:solidFill>
                <a:latin typeface="Calibri" panose="020F0502020204030204" charset="0"/>
                <a:cs typeface="Calibri" panose="020F0502020204030204" charset="0"/>
              </a:rPr>
              <a:t>. Peel off the PET protective film from the barrier to expose the hydrocolloid adhesive.</a:t>
            </a:r>
          </a:p>
        </p:txBody>
      </p:sp>
      <p:sp>
        <p:nvSpPr>
          <p:cNvPr id="9"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5" cstate="email"/>
          <a:stretch>
            <a:fillRect/>
          </a:stretch>
        </p:blipFill>
        <p:spPr>
          <a:xfrm>
            <a:off x="-36195" y="-27305"/>
            <a:ext cx="9179560" cy="6885305"/>
          </a:xfrm>
          <a:prstGeom prst="rect">
            <a:avLst/>
          </a:prstGeom>
        </p:spPr>
      </p:pic>
      <p:sp>
        <p:nvSpPr>
          <p:cNvPr id="10" name="文本框 9"/>
          <p:cNvSpPr txBox="1"/>
          <p:nvPr>
            <p:custDataLst>
              <p:tags r:id="rId1"/>
            </p:custDataLst>
          </p:nvPr>
        </p:nvSpPr>
        <p:spPr>
          <a:xfrm>
            <a:off x="4859655" y="234886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sym typeface="+mn-ea"/>
              </a:rPr>
              <a:t>5. </a:t>
            </a:r>
            <a:r>
              <a:rPr lang="zh-CN" altLang="en-US" sz="2400" b="1" dirty="0">
                <a:solidFill>
                  <a:schemeClr val="tx1">
                    <a:lumMod val="65000"/>
                    <a:lumOff val="35000"/>
                  </a:schemeClr>
                </a:solidFill>
                <a:latin typeface="Calibri" panose="020F0502020204030204" charset="0"/>
                <a:cs typeface="Calibri" panose="020F0502020204030204" charset="0"/>
                <a:sym typeface="+mn-ea"/>
              </a:rPr>
              <a:t>Put the hydrocolloid barrier with the stoma and </a:t>
            </a:r>
          </a:p>
          <a:p>
            <a:r>
              <a:rPr lang="zh-CN" altLang="en-US" sz="2400" b="1" dirty="0">
                <a:solidFill>
                  <a:schemeClr val="tx1">
                    <a:lumMod val="65000"/>
                    <a:lumOff val="35000"/>
                  </a:schemeClr>
                </a:solidFill>
                <a:latin typeface="Calibri" panose="020F0502020204030204" charset="0"/>
                <a:cs typeface="Calibri" panose="020F0502020204030204" charset="0"/>
                <a:sym typeface="+mn-ea"/>
              </a:rPr>
              <a:t>apply pressure so that it adheres completely to </a:t>
            </a:r>
          </a:p>
          <a:p>
            <a:r>
              <a:rPr lang="zh-CN" altLang="en-US" sz="2400" b="1" dirty="0">
                <a:solidFill>
                  <a:schemeClr val="tx1">
                    <a:lumMod val="65000"/>
                    <a:lumOff val="35000"/>
                  </a:schemeClr>
                </a:solidFill>
                <a:latin typeface="Calibri" panose="020F0502020204030204" charset="0"/>
                <a:cs typeface="Calibri" panose="020F0502020204030204" charset="0"/>
                <a:sym typeface="+mn-ea"/>
              </a:rPr>
              <a:t>the skin</a:t>
            </a:r>
          </a:p>
          <a:p>
            <a:endParaRPr lang="zh-CN" altLang="en-US" sz="2400" b="1" dirty="0">
              <a:solidFill>
                <a:schemeClr val="tx1">
                  <a:lumMod val="65000"/>
                  <a:lumOff val="35000"/>
                </a:schemeClr>
              </a:solidFill>
              <a:latin typeface="Calibri" panose="020F0502020204030204" charset="0"/>
              <a:cs typeface="Calibri" panose="020F0502020204030204" charset="0"/>
            </a:endParaRPr>
          </a:p>
        </p:txBody>
      </p:sp>
      <p:pic>
        <p:nvPicPr>
          <p:cNvPr id="5" name="图片 4" descr="D:\OneDrive\桌面\二件式-1.png二件式-1"/>
          <p:cNvPicPr>
            <a:picLocks noChangeAspect="1"/>
          </p:cNvPicPr>
          <p:nvPr>
            <p:custDataLst>
              <p:tags r:id="rId2"/>
            </p:custDataLst>
          </p:nvPr>
        </p:nvPicPr>
        <p:blipFill>
          <a:blip r:embed="rId6"/>
          <a:srcRect/>
          <a:stretch>
            <a:fillRect/>
          </a:stretch>
        </p:blipFill>
        <p:spPr>
          <a:xfrm>
            <a:off x="345597" y="2087121"/>
            <a:ext cx="4253230" cy="2546474"/>
          </a:xfrm>
          <a:prstGeom prst="rect">
            <a:avLst/>
          </a:prstGeom>
        </p:spPr>
      </p:pic>
      <p:sp>
        <p:nvSpPr>
          <p:cNvPr id="9" name="标题 3073"/>
          <p:cNvSpPr>
            <a:spLocks noGrp="1"/>
          </p:cNvSpPr>
          <p:nvPr>
            <p:custDataLst>
              <p:tags r:id="rId3"/>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5" cstate="email"/>
          <a:stretch>
            <a:fillRect/>
          </a:stretch>
        </p:blipFill>
        <p:spPr>
          <a:xfrm>
            <a:off x="-36195" y="-27305"/>
            <a:ext cx="9179560" cy="6885305"/>
          </a:xfrm>
          <a:prstGeom prst="rect">
            <a:avLst/>
          </a:prstGeom>
        </p:spPr>
      </p:pic>
      <p:sp>
        <p:nvSpPr>
          <p:cNvPr id="10" name="文本框 9"/>
          <p:cNvSpPr txBox="1"/>
          <p:nvPr>
            <p:custDataLst>
              <p:tags r:id="rId1"/>
            </p:custDataLst>
          </p:nvPr>
        </p:nvSpPr>
        <p:spPr>
          <a:xfrm>
            <a:off x="4860290" y="234886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sym typeface="+mn-ea"/>
              </a:rPr>
              <a:t>6</a:t>
            </a:r>
            <a:r>
              <a:rPr lang="zh-CN" altLang="en-US" sz="2400" b="1" dirty="0">
                <a:solidFill>
                  <a:schemeClr val="tx1">
                    <a:lumMod val="65000"/>
                    <a:lumOff val="35000"/>
                  </a:schemeClr>
                </a:solidFill>
                <a:latin typeface="Calibri" panose="020F0502020204030204" charset="0"/>
                <a:cs typeface="Calibri" panose="020F0502020204030204" charset="0"/>
                <a:sym typeface="+mn-ea"/>
              </a:rPr>
              <a:t>. Fix the bag on the hydrocolloid barrier, and pull the bag to see if the two are securely combined</a:t>
            </a:r>
          </a:p>
        </p:txBody>
      </p:sp>
      <p:pic>
        <p:nvPicPr>
          <p:cNvPr id="6" name="图片 5" descr="D:\OneDrive\桌面\二件式-2.png二件式-2"/>
          <p:cNvPicPr>
            <a:picLocks noChangeAspect="1"/>
          </p:cNvPicPr>
          <p:nvPr>
            <p:custDataLst>
              <p:tags r:id="rId2"/>
            </p:custDataLst>
          </p:nvPr>
        </p:nvPicPr>
        <p:blipFill>
          <a:blip r:embed="rId6"/>
          <a:srcRect/>
          <a:stretch>
            <a:fillRect/>
          </a:stretch>
        </p:blipFill>
        <p:spPr>
          <a:xfrm>
            <a:off x="452956" y="2060848"/>
            <a:ext cx="3945255" cy="2372722"/>
          </a:xfrm>
          <a:prstGeom prst="rect">
            <a:avLst/>
          </a:prstGeom>
        </p:spPr>
      </p:pic>
      <p:sp>
        <p:nvSpPr>
          <p:cNvPr id="9" name="标题 3073"/>
          <p:cNvSpPr>
            <a:spLocks noGrp="1"/>
          </p:cNvSpPr>
          <p:nvPr>
            <p:custDataLst>
              <p:tags r:id="rId3"/>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5" cstate="email"/>
          <a:stretch>
            <a:fillRect/>
          </a:stretch>
        </p:blipFill>
        <p:spPr>
          <a:xfrm>
            <a:off x="-36195" y="-27305"/>
            <a:ext cx="9179560" cy="6885305"/>
          </a:xfrm>
          <a:prstGeom prst="rect">
            <a:avLst/>
          </a:prstGeom>
        </p:spPr>
      </p:pic>
      <p:sp>
        <p:nvSpPr>
          <p:cNvPr id="10" name="文本框 9"/>
          <p:cNvSpPr txBox="1"/>
          <p:nvPr>
            <p:custDataLst>
              <p:tags r:id="rId1"/>
            </p:custDataLst>
          </p:nvPr>
        </p:nvSpPr>
        <p:spPr>
          <a:xfrm>
            <a:off x="4860290" y="234886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sym typeface="+mn-ea"/>
              </a:rPr>
              <a:t>7</a:t>
            </a:r>
            <a:r>
              <a:rPr lang="zh-CN" altLang="en-US" sz="2400" b="1" dirty="0">
                <a:solidFill>
                  <a:schemeClr val="tx1">
                    <a:lumMod val="65000"/>
                    <a:lumOff val="35000"/>
                  </a:schemeClr>
                </a:solidFill>
                <a:latin typeface="Calibri" panose="020F0502020204030204" charset="0"/>
                <a:cs typeface="Calibri" panose="020F0502020204030204" charset="0"/>
                <a:sym typeface="+mn-ea"/>
              </a:rPr>
              <a:t>. Conveniently remove the bag through the pull ring </a:t>
            </a:r>
          </a:p>
          <a:p>
            <a:r>
              <a:rPr lang="zh-CN" altLang="en-US" sz="2400" b="1" dirty="0">
                <a:solidFill>
                  <a:schemeClr val="tx1">
                    <a:lumMod val="65000"/>
                    <a:lumOff val="35000"/>
                  </a:schemeClr>
                </a:solidFill>
                <a:latin typeface="Calibri" panose="020F0502020204030204" charset="0"/>
                <a:cs typeface="Calibri" panose="020F0502020204030204" charset="0"/>
                <a:sym typeface="+mn-ea"/>
              </a:rPr>
              <a:t>for cleaning or replacement.</a:t>
            </a:r>
          </a:p>
        </p:txBody>
      </p:sp>
      <p:pic>
        <p:nvPicPr>
          <p:cNvPr id="5" name="图片 4" descr="D:\OneDrive\桌面\二件式-3.png二件式-3"/>
          <p:cNvPicPr>
            <a:picLocks noChangeAspect="1"/>
          </p:cNvPicPr>
          <p:nvPr>
            <p:custDataLst>
              <p:tags r:id="rId2"/>
            </p:custDataLst>
          </p:nvPr>
        </p:nvPicPr>
        <p:blipFill>
          <a:blip r:embed="rId6"/>
          <a:srcRect/>
          <a:stretch>
            <a:fillRect/>
          </a:stretch>
        </p:blipFill>
        <p:spPr>
          <a:xfrm>
            <a:off x="452755" y="2070735"/>
            <a:ext cx="4053840" cy="2418080"/>
          </a:xfrm>
          <a:prstGeom prst="rect">
            <a:avLst/>
          </a:prstGeom>
        </p:spPr>
      </p:pic>
      <p:sp>
        <p:nvSpPr>
          <p:cNvPr id="9" name="标题 3073"/>
          <p:cNvSpPr>
            <a:spLocks noGrp="1"/>
          </p:cNvSpPr>
          <p:nvPr>
            <p:custDataLst>
              <p:tags r:id="rId3"/>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5"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Urostomy Bag</a:t>
            </a:r>
          </a:p>
        </p:txBody>
      </p:sp>
      <p:sp>
        <p:nvSpPr>
          <p:cNvPr id="10" name="文本框 9"/>
          <p:cNvSpPr txBox="1"/>
          <p:nvPr>
            <p:custDataLst>
              <p:tags r:id="rId2"/>
            </p:custDataLst>
          </p:nvPr>
        </p:nvSpPr>
        <p:spPr>
          <a:xfrm>
            <a:off x="4790440" y="2276475"/>
            <a:ext cx="3896360" cy="208280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8. </a:t>
            </a:r>
            <a:r>
              <a:rPr sz="2400" b="1" dirty="0">
                <a:solidFill>
                  <a:schemeClr val="tx1">
                    <a:lumMod val="65000"/>
                    <a:lumOff val="35000"/>
                  </a:schemeClr>
                </a:solidFill>
                <a:latin typeface="Calibri" panose="020F0502020204030204" charset="0"/>
                <a:cs typeface="Calibri" panose="020F0502020204030204" charset="0"/>
                <a:sym typeface="+mn-ea"/>
              </a:rPr>
              <a:t>Unplug the drain valve, empty the urine in the toilet, </a:t>
            </a:r>
          </a:p>
          <a:p>
            <a:r>
              <a:rPr sz="2400" b="1" dirty="0">
                <a:solidFill>
                  <a:schemeClr val="tx1">
                    <a:lumMod val="65000"/>
                    <a:lumOff val="35000"/>
                  </a:schemeClr>
                </a:solidFill>
                <a:latin typeface="Calibri" panose="020F0502020204030204" charset="0"/>
                <a:cs typeface="Calibri" panose="020F0502020204030204" charset="0"/>
                <a:sym typeface="+mn-ea"/>
              </a:rPr>
              <a:t>close the drain valve again, and continue to use the </a:t>
            </a:r>
          </a:p>
          <a:p>
            <a:r>
              <a:rPr sz="2400" b="1" dirty="0">
                <a:solidFill>
                  <a:schemeClr val="tx1">
                    <a:lumMod val="65000"/>
                    <a:lumOff val="35000"/>
                  </a:schemeClr>
                </a:solidFill>
                <a:latin typeface="Calibri" panose="020F0502020204030204" charset="0"/>
                <a:cs typeface="Calibri" panose="020F0502020204030204" charset="0"/>
                <a:sym typeface="+mn-ea"/>
              </a:rPr>
              <a:t>urostomy bag</a:t>
            </a:r>
          </a:p>
        </p:txBody>
      </p:sp>
      <p:pic>
        <p:nvPicPr>
          <p:cNvPr id="4" name="图片 3" descr="D:\OneDrive\桌面\二件式尿袋.png二件式尿袋"/>
          <p:cNvPicPr>
            <a:picLocks noChangeAspect="1"/>
          </p:cNvPicPr>
          <p:nvPr>
            <p:custDataLst>
              <p:tags r:id="rId3"/>
            </p:custDataLst>
          </p:nvPr>
        </p:nvPicPr>
        <p:blipFill>
          <a:blip r:embed="rId6"/>
          <a:srcRect/>
          <a:stretch>
            <a:fillRect/>
          </a:stretch>
        </p:blipFill>
        <p:spPr>
          <a:xfrm>
            <a:off x="395762" y="2109091"/>
            <a:ext cx="4207510" cy="25025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lang="en-US" sz="4800" b="1" kern="1200" baseline="0" dirty="0">
                <a:solidFill>
                  <a:srgbClr val="00B050"/>
                </a:solidFill>
                <a:latin typeface="Calibri" panose="020F0502020204030204" charset="0"/>
                <a:ea typeface="宋体" panose="02010600030101010101" pitchFamily="2" charset="-122"/>
                <a:cs typeface="Calibri" panose="020F0502020204030204" charset="0"/>
              </a:rPr>
              <a:t>C</a:t>
            </a:r>
            <a:r>
              <a:rPr sz="4800" b="1" kern="1200" baseline="0" dirty="0">
                <a:solidFill>
                  <a:srgbClr val="00B050"/>
                </a:solidFill>
                <a:latin typeface="Calibri" panose="020F0502020204030204" charset="0"/>
                <a:ea typeface="宋体" panose="02010600030101010101" pitchFamily="2" charset="-122"/>
                <a:cs typeface="Calibri" panose="020F0502020204030204" charset="0"/>
              </a:rPr>
              <a:t>aution</a:t>
            </a:r>
            <a:endParaRPr sz="4400" b="1" kern="1200" baseline="0" dirty="0">
              <a:solidFill>
                <a:srgbClr val="00B050"/>
              </a:solidFill>
              <a:latin typeface="Calibri" panose="020F0502020204030204" charset="0"/>
              <a:ea typeface="宋体" panose="02010600030101010101" pitchFamily="2" charset="-122"/>
              <a:cs typeface="Calibri" panose="020F0502020204030204" charset="0"/>
            </a:endParaRPr>
          </a:p>
        </p:txBody>
      </p:sp>
      <p:sp>
        <p:nvSpPr>
          <p:cNvPr id="10" name="文本框 9"/>
          <p:cNvSpPr txBox="1"/>
          <p:nvPr>
            <p:custDataLst>
              <p:tags r:id="rId2"/>
            </p:custDataLst>
          </p:nvPr>
        </p:nvSpPr>
        <p:spPr>
          <a:xfrm>
            <a:off x="455295" y="1417954"/>
            <a:ext cx="8563610" cy="4027269"/>
          </a:xfrm>
          <a:prstGeom prst="rect">
            <a:avLst/>
          </a:prstGeom>
          <a:noFill/>
        </p:spPr>
        <p:txBody>
          <a:bodyPr wrap="square" rtlCol="0">
            <a:noAutofit/>
          </a:bodyPr>
          <a:lstStyle/>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en-US" altLang="zh-CN" sz="2000" b="1" dirty="0">
                <a:solidFill>
                  <a:schemeClr val="tx1">
                    <a:lumMod val="65000"/>
                    <a:lumOff val="35000"/>
                  </a:schemeClr>
                </a:solidFill>
                <a:latin typeface="Calibri" panose="020F0502020204030204" charset="0"/>
                <a:cs typeface="Calibri" panose="020F0502020204030204" charset="0"/>
              </a:rPr>
              <a:t>1. </a:t>
            </a:r>
            <a:r>
              <a:rPr lang="zh-CN" altLang="en-US" sz="2000" b="1" dirty="0">
                <a:solidFill>
                  <a:schemeClr val="tx1">
                    <a:lumMod val="65000"/>
                    <a:lumOff val="35000"/>
                  </a:schemeClr>
                </a:solidFill>
                <a:latin typeface="Calibri" panose="020F0502020204030204" charset="0"/>
                <a:cs typeface="Calibri" panose="020F0502020204030204" charset="0"/>
              </a:rPr>
              <a:t>It is used in patients with a urostomy.</a:t>
            </a:r>
            <a:endParaRPr lang="en-US" altLang="zh-CN" sz="2000" b="1" dirty="0">
              <a:solidFill>
                <a:schemeClr val="tx1">
                  <a:lumMod val="65000"/>
                  <a:lumOff val="35000"/>
                </a:schemeClr>
              </a:solidFill>
              <a:latin typeface="Calibri" panose="020F0502020204030204" charset="0"/>
              <a:cs typeface="Calibri" panose="020F0502020204030204" charset="0"/>
            </a:endParaRPr>
          </a:p>
          <a:p>
            <a:pPr marL="457200" indent="-457200">
              <a:buAutoNum type="arabicPeriod"/>
            </a:pPr>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2. The hydrocolloid barrier can usually be used for 3 to 7 days, and continuous use will affect the adhesion ability. The bag can be reused after being cleaned.</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3. The hydrocolloid barrier cannot be reused</a:t>
            </a:r>
            <a:r>
              <a:rPr lang="en-US" altLang="zh-CN" sz="2000" b="1" dirty="0">
                <a:solidFill>
                  <a:schemeClr val="tx1">
                    <a:lumMod val="65000"/>
                    <a:lumOff val="35000"/>
                  </a:schemeClr>
                </a:solidFill>
                <a:latin typeface="Calibri" panose="020F0502020204030204" charset="0"/>
                <a:cs typeface="Calibri" panose="020F0502020204030204" charset="0"/>
              </a:rPr>
              <a:t>.</a:t>
            </a:r>
            <a:endParaRPr lang="zh-CN" altLang="en-US" sz="2000" b="1" dirty="0">
              <a:solidFill>
                <a:schemeClr val="tx1">
                  <a:lumMod val="65000"/>
                  <a:lumOff val="35000"/>
                </a:schemeClr>
              </a:solidFill>
              <a:latin typeface="Calibri" panose="020F0502020204030204" charset="0"/>
              <a:cs typeface="Calibri" panose="020F0502020204030204" charset="0"/>
            </a:endParaRP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4. The urostomy bag should not be thrown directly into the toilet or sewer, nor should it be discarded casually. Please pay attention to environmental protection</a:t>
            </a:r>
            <a:r>
              <a:rPr lang="en-US" altLang="zh-CN" sz="2000" b="1" dirty="0">
                <a:solidFill>
                  <a:schemeClr val="tx1">
                    <a:lumMod val="65000"/>
                    <a:lumOff val="35000"/>
                  </a:schemeClr>
                </a:solidFill>
                <a:latin typeface="Calibri" panose="020F0502020204030204" charset="0"/>
                <a:cs typeface="Calibri" panose="020F0502020204030204" charset="0"/>
              </a:rPr>
              <a:t>.</a:t>
            </a:r>
            <a:endParaRPr lang="zh-CN" altLang="en-US" sz="2000" b="1" dirty="0">
              <a:solidFill>
                <a:schemeClr val="tx1">
                  <a:lumMod val="65000"/>
                  <a:lumOff val="35000"/>
                </a:schemeClr>
              </a:solidFill>
              <a:latin typeface="Calibri" panose="020F0502020204030204" charset="0"/>
              <a:cs typeface="Calibri" panose="020F0502020204030204" charset="0"/>
            </a:endParaRP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5. Patients allergenic to adhesive should use it with caution.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35560" y="2708910"/>
            <a:ext cx="9144000" cy="1486535"/>
          </a:xfrm>
          <a:prstGeom prst="rect">
            <a:avLst/>
          </a:prstGeom>
        </p:spPr>
      </p:pic>
      <p:sp>
        <p:nvSpPr>
          <p:cNvPr id="100" name="文本框 99"/>
          <p:cNvSpPr txBox="1"/>
          <p:nvPr/>
        </p:nvSpPr>
        <p:spPr>
          <a:xfrm>
            <a:off x="3420233" y="3005137"/>
            <a:ext cx="5918775" cy="1149350"/>
          </a:xfrm>
          <a:prstGeom prst="rect">
            <a:avLst/>
          </a:prstGeom>
          <a:noFill/>
          <a:ln w="9525">
            <a:noFill/>
          </a:ln>
        </p:spPr>
        <p:txBody>
          <a:bodyPr>
            <a:noAutofit/>
          </a:bodyPr>
          <a:lstStyle/>
          <a:p>
            <a:r>
              <a:rPr 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THANK YOU!</a:t>
            </a:r>
            <a:endParaRPr lang="en-US" alt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5220072" y="6453650"/>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pic>
        <p:nvPicPr>
          <p:cNvPr id="6" name="图片 5" descr="一件式造口袋-2-1"/>
          <p:cNvPicPr>
            <a:picLocks noChangeAspect="1"/>
          </p:cNvPicPr>
          <p:nvPr/>
        </p:nvPicPr>
        <p:blipFill>
          <a:blip r:embed="rId4" cstate="email"/>
          <a:stretch>
            <a:fillRect/>
          </a:stretch>
        </p:blipFill>
        <p:spPr>
          <a:xfrm flipH="1">
            <a:off x="-984885" y="476672"/>
            <a:ext cx="5425563" cy="6442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Q3ZjhhOGZjZDAxMjk5NDI3YjZmYjkwOGVlZjY4ZGQifQ=="/>
  <p:tag name="KSO_WPP_MARK_KEY" val="536b0012-ed0a-43e4-8098-e7bf0baea2bc"/>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887</Words>
  <Application>Microsoft Office PowerPoint</Application>
  <PresentationFormat>全屏显示(4:3)</PresentationFormat>
  <Paragraphs>102</Paragraphs>
  <Slides>23</Slides>
  <Notes>0</Notes>
  <HiddenSlides>0</HiddenSlides>
  <MMClips>0</MMClips>
  <ScaleCrop>false</ScaleCrop>
  <HeadingPairs>
    <vt:vector size="4" baseType="variant">
      <vt:variant>
        <vt:lpstr>主题</vt:lpstr>
      </vt:variant>
      <vt:variant>
        <vt:i4>2</vt:i4>
      </vt:variant>
      <vt:variant>
        <vt:lpstr>幻灯片标题</vt:lpstr>
      </vt:variant>
      <vt:variant>
        <vt:i4>23</vt:i4>
      </vt:variant>
    </vt:vector>
  </HeadingPairs>
  <TitlesOfParts>
    <vt:vector size="25" baseType="lpstr">
      <vt:lpstr>默认设计模板</vt:lpstr>
      <vt:lpstr>1_默认设计模板</vt:lpstr>
      <vt:lpstr>幻灯片 1</vt:lpstr>
      <vt:lpstr>幻灯片 2</vt:lpstr>
      <vt:lpstr>幻灯片 3</vt:lpstr>
      <vt:lpstr>幻灯片 4</vt:lpstr>
      <vt:lpstr>幻灯片 5</vt:lpstr>
      <vt:lpstr>Three Barrier Styles To Fit Every Type Of Stoma</vt:lpstr>
      <vt:lpstr>Hydrocolloid Barrier</vt:lpstr>
      <vt:lpstr>Hydrocolloid Barrier With Tape Border</vt:lpstr>
      <vt:lpstr>Convex barrier </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41</cp:revision>
  <dcterms:created xsi:type="dcterms:W3CDTF">2023-03-21T08:45:00Z</dcterms:created>
  <dcterms:modified xsi:type="dcterms:W3CDTF">2023-05-28T08:59:17Z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D93F442941D849C6B813D4FE8ACA3BF1</vt:lpwstr>
  </property>
</Properties>
</file>