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docProps/custom.xml" ContentType="application/vnd.openxmlformats-officedocument.custom-properties+xml"/>
  <Override PartName="/ppt/tags/tag14.xml" ContentType="application/vnd.openxmlformats-officedocument.presentationml.tags+xml"/>
  <Override PartName="/ppt/tags/tag25.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tags/tag17.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sldIdLst>
    <p:sldId id="256" r:id="rId3"/>
    <p:sldId id="260" r:id="rId4"/>
    <p:sldId id="261" r:id="rId5"/>
    <p:sldId id="262" r:id="rId6"/>
    <p:sldId id="264" r:id="rId7"/>
    <p:sldId id="257" r:id="rId8"/>
    <p:sldId id="286" r:id="rId9"/>
    <p:sldId id="288" r:id="rId10"/>
    <p:sldId id="289" r:id="rId11"/>
    <p:sldId id="265" r:id="rId12"/>
    <p:sldId id="266" r:id="rId13"/>
    <p:sldId id="267" r:id="rId14"/>
    <p:sldId id="270" r:id="rId15"/>
    <p:sldId id="258" r:id="rId16"/>
    <p:sldId id="275" r:id="rId17"/>
    <p:sldId id="276" r:id="rId18"/>
    <p:sldId id="278" r:id="rId19"/>
    <p:sldId id="279" r:id="rId20"/>
    <p:sldId id="280" r:id="rId21"/>
    <p:sldId id="285" r:id="rId22"/>
    <p:sldId id="284" r:id="rId23"/>
  </p:sldIdLst>
  <p:sldSz cx="9144000" cy="6858000" type="screen4x3"/>
  <p:notesSz cx="6858000" cy="9144000"/>
  <p:custDataLst>
    <p:tags r:id="rId24"/>
  </p:custDataLst>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 xmlns:p15="http://schemas.microsoft.com/office/powerpoint/2012/main">
        <p15:guide id="1" orient="horz" pos="2054" userDrawn="1">
          <p15:clr>
            <a:srgbClr val="A4A3A4"/>
          </p15:clr>
        </p15:guide>
        <p15:guide id="2" pos="28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4" d="100"/>
          <a:sy n="64" d="100"/>
        </p:scale>
        <p:origin x="-1336" y="-68"/>
      </p:cViewPr>
      <p:guideLst>
        <p:guide orient="horz" pos="2054"/>
        <p:guide pos="2835"/>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pPr lvl="0"/>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7.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10.xml"/><Relationship Id="rId7" Type="http://schemas.openxmlformats.org/officeDocument/2006/relationships/image" Target="../media/image17.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6.jpeg"/><Relationship Id="rId5" Type="http://schemas.openxmlformats.org/officeDocument/2006/relationships/slideLayout" Target="../slideLayouts/slideLayout12.xml"/><Relationship Id="rId10" Type="http://schemas.openxmlformats.org/officeDocument/2006/relationships/image" Target="../media/image20.png"/><Relationship Id="rId4" Type="http://schemas.openxmlformats.org/officeDocument/2006/relationships/tags" Target="../tags/tag11.xml"/><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25.pn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26.pn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27.pn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28.pn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29.png"/><Relationship Id="rId5" Type="http://schemas.openxmlformats.org/officeDocument/2006/relationships/image" Target="../media/image23.jpeg"/><Relationship Id="rId4"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一件式造口袋-1"/>
          <p:cNvPicPr>
            <a:picLocks noChangeAspect="1"/>
          </p:cNvPicPr>
          <p:nvPr/>
        </p:nvPicPr>
        <p:blipFill>
          <a:blip r:embed="rId2" cstate="email"/>
          <a:stretch>
            <a:fillRect/>
          </a:stretch>
        </p:blipFill>
        <p:spPr>
          <a:xfrm>
            <a:off x="0" y="0"/>
            <a:ext cx="9144000" cy="6858000"/>
          </a:xfrm>
          <a:prstGeom prst="rect">
            <a:avLst/>
          </a:prstGeom>
        </p:spPr>
      </p:pic>
      <p:pic>
        <p:nvPicPr>
          <p:cNvPr id="4" name="图片 3" descr="一件式造口袋-1-3"/>
          <p:cNvPicPr>
            <a:picLocks noChangeAspect="1"/>
          </p:cNvPicPr>
          <p:nvPr/>
        </p:nvPicPr>
        <p:blipFill>
          <a:blip r:embed="rId3" cstate="email">
            <a:alphaModFix amt="60000"/>
          </a:blip>
          <a:stretch>
            <a:fillRect/>
          </a:stretch>
        </p:blipFill>
        <p:spPr>
          <a:xfrm>
            <a:off x="0" y="2708910"/>
            <a:ext cx="9144000" cy="1486535"/>
          </a:xfrm>
          <a:prstGeom prst="rect">
            <a:avLst/>
          </a:prstGeom>
        </p:spPr>
      </p:pic>
      <p:sp>
        <p:nvSpPr>
          <p:cNvPr id="100" name="文本框 99"/>
          <p:cNvSpPr txBox="1"/>
          <p:nvPr/>
        </p:nvSpPr>
        <p:spPr>
          <a:xfrm>
            <a:off x="1111885" y="3231515"/>
            <a:ext cx="7346315" cy="834390"/>
          </a:xfrm>
          <a:prstGeom prst="rect">
            <a:avLst/>
          </a:prstGeom>
          <a:noFill/>
          <a:ln w="9525">
            <a:noFill/>
          </a:ln>
        </p:spPr>
        <p:txBody>
          <a:bodyPr>
            <a:noAutofit/>
          </a:bodyPr>
          <a:lstStyle/>
          <a:p>
            <a:r>
              <a:rPr lang="en-US" altLang="zh-CN" sz="4400" b="1" dirty="0" smtClean="0">
                <a:solidFill>
                  <a:schemeClr val="bg1"/>
                </a:solidFill>
                <a:latin typeface="Calibri" panose="020F0502020204030204" charset="0"/>
                <a:cs typeface="Calibri" panose="020F0502020204030204" charset="0"/>
                <a:sym typeface="+mn-ea"/>
              </a:rPr>
              <a:t>One-Piece </a:t>
            </a:r>
            <a:r>
              <a:rPr lang="en-US" altLang="zh-CN" sz="4400" b="1" dirty="0">
                <a:solidFill>
                  <a:schemeClr val="bg1"/>
                </a:solidFill>
                <a:latin typeface="Calibri" panose="020F0502020204030204" charset="0"/>
                <a:cs typeface="Calibri" panose="020F0502020204030204" charset="0"/>
                <a:sym typeface="+mn-ea"/>
              </a:rPr>
              <a:t>Urostomy System</a:t>
            </a:r>
            <a:endParaRPr lang="en-US" altLang="zh-CN" sz="44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sym typeface="+mn-ea"/>
            </a:endParaRPr>
          </a:p>
        </p:txBody>
      </p:sp>
      <p:sp>
        <p:nvSpPr>
          <p:cNvPr id="5" name="文本框 4"/>
          <p:cNvSpPr txBox="1"/>
          <p:nvPr/>
        </p:nvSpPr>
        <p:spPr>
          <a:xfrm>
            <a:off x="2627630" y="6453505"/>
            <a:ext cx="5441315" cy="307777"/>
          </a:xfrm>
          <a:prstGeom prst="rect">
            <a:avLst/>
          </a:prstGeom>
          <a:noFill/>
        </p:spPr>
        <p:txBody>
          <a:bodyPr wrap="square" rtlCol="0">
            <a:spAutoFit/>
          </a:bodyPr>
          <a:lstStyle/>
          <a:p>
            <a:r>
              <a:rPr lang="en-US" altLang="zh-CN" sz="1400" b="1" dirty="0" smtClean="0">
                <a:solidFill>
                  <a:schemeClr val="bg1"/>
                </a:solidFill>
                <a:latin typeface="Calibri" panose="020F0502020204030204" charset="0"/>
                <a:cs typeface="Calibri" panose="020F0502020204030204" charset="0"/>
              </a:rPr>
              <a:t>Shanghai Joy Crown Industry Co., Ltd</a:t>
            </a:r>
            <a:endParaRPr lang="zh-CN" altLang="en-US" sz="1400" b="1" dirty="0">
              <a:solidFill>
                <a:schemeClr val="bg1"/>
              </a:solidFill>
              <a:latin typeface="Calibri" panose="020F0502020204030204" charset="0"/>
              <a:cs typeface="Calibri" panose="020F0502020204030204" charset="0"/>
            </a:endParaRPr>
          </a:p>
        </p:txBody>
      </p:sp>
      <p:sp>
        <p:nvSpPr>
          <p:cNvPr id="6" name="文本框 5"/>
          <p:cNvSpPr txBox="1"/>
          <p:nvPr/>
        </p:nvSpPr>
        <p:spPr>
          <a:xfrm>
            <a:off x="2627630" y="2708910"/>
            <a:ext cx="4008755" cy="645160"/>
          </a:xfrm>
          <a:prstGeom prst="rect">
            <a:avLst/>
          </a:prstGeom>
          <a:noFill/>
        </p:spPr>
        <p:txBody>
          <a:bodyPr wrap="square" rtlCol="0">
            <a:spAutoFit/>
          </a:bodyPr>
          <a:lstStyle/>
          <a:p>
            <a:r>
              <a:rPr lang="en-US" altLang="zh-CN" sz="3600" b="1" dirty="0">
                <a:solidFill>
                  <a:srgbClr val="00B050"/>
                </a:solidFill>
                <a:latin typeface="Calibri" panose="020F0502020204030204" charset="0"/>
                <a:cs typeface="Calibri" panose="020F0502020204030204" charset="0"/>
              </a:rPr>
              <a:t>Ostomy Care Series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2-2.jpg一件式造口袋-2-2"/>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pic>
        <p:nvPicPr>
          <p:cNvPr id="5" name="图片 4" descr="一件式造口袋-2-1"/>
          <p:cNvPicPr>
            <a:picLocks noChangeAspect="1"/>
          </p:cNvPicPr>
          <p:nvPr/>
        </p:nvPicPr>
        <p:blipFill>
          <a:blip r:embed="rId3" cstate="email"/>
          <a:stretch>
            <a:fillRect/>
          </a:stretch>
        </p:blipFill>
        <p:spPr>
          <a:xfrm>
            <a:off x="-1535435" y="560934"/>
            <a:ext cx="5312831" cy="6345557"/>
          </a:xfrm>
          <a:prstGeom prst="rect">
            <a:avLst/>
          </a:prstGeom>
        </p:spPr>
      </p:pic>
      <p:sp>
        <p:nvSpPr>
          <p:cNvPr id="6" name="文本框 5"/>
          <p:cNvSpPr txBox="1"/>
          <p:nvPr/>
        </p:nvSpPr>
        <p:spPr>
          <a:xfrm>
            <a:off x="3812916" y="1136361"/>
            <a:ext cx="3927475" cy="556260"/>
          </a:xfrm>
          <a:prstGeom prst="rect">
            <a:avLst/>
          </a:prstGeom>
          <a:noFill/>
        </p:spPr>
        <p:txBody>
          <a:bodyPr wrap="square" rtlCol="0">
            <a:noAutofit/>
          </a:bodyPr>
          <a:lstStyle/>
          <a:p>
            <a:r>
              <a:rPr lang="zh-CN" altLang="en-US" sz="4000" b="1" dirty="0">
                <a:solidFill>
                  <a:srgbClr val="00B050"/>
                </a:solidFill>
                <a:latin typeface="Calibri" panose="020F0502020204030204" charset="0"/>
                <a:cs typeface="Calibri" panose="020F0502020204030204" charset="0"/>
              </a:rPr>
              <a:t>What </a:t>
            </a:r>
            <a:r>
              <a:rPr lang="zh-CN" altLang="en-US" sz="3600" b="1" dirty="0">
                <a:solidFill>
                  <a:srgbClr val="00B050"/>
                </a:solidFill>
                <a:latin typeface="Calibri" panose="020F0502020204030204" charset="0"/>
                <a:cs typeface="Calibri" panose="020F0502020204030204" charset="0"/>
              </a:rPr>
              <a:t>is an ostomy?</a:t>
            </a:r>
          </a:p>
        </p:txBody>
      </p:sp>
      <p:sp>
        <p:nvSpPr>
          <p:cNvPr id="7" name="文本框 6"/>
          <p:cNvSpPr txBox="1"/>
          <p:nvPr/>
        </p:nvSpPr>
        <p:spPr>
          <a:xfrm>
            <a:off x="3923665" y="2130425"/>
            <a:ext cx="4231005" cy="3785652"/>
          </a:xfrm>
          <a:prstGeom prst="rect">
            <a:avLst/>
          </a:prstGeom>
          <a:noFill/>
        </p:spPr>
        <p:txBody>
          <a:bodyPr wrap="square" rtlCol="0">
            <a:spAutoFit/>
          </a:bodyPr>
          <a:lstStyle/>
          <a:p>
            <a:r>
              <a:rPr lang="zh-CN" altLang="en-US" sz="2000" dirty="0">
                <a:solidFill>
                  <a:schemeClr val="bg2">
                    <a:lumMod val="50000"/>
                  </a:schemeClr>
                </a:solidFill>
                <a:latin typeface="Calibri" panose="020F0502020204030204" charset="0"/>
                <a:cs typeface="Calibri" panose="020F0502020204030204" charset="0"/>
              </a:rPr>
              <a:t>People who have ostomy surgery, usually with disease or cancer of the large bowel or rectum. During clinical treatment, an opening in the abdomen will be surgically used as a drainage channel to replace the anus. This opening is called an artificial stoma or artificial anus, it is called a stoma. </a:t>
            </a:r>
            <a:endParaRPr lang="en-US" altLang="zh-CN" sz="2000" dirty="0">
              <a:solidFill>
                <a:schemeClr val="bg2">
                  <a:lumMod val="50000"/>
                </a:schemeClr>
              </a:solidFill>
              <a:latin typeface="Calibri" panose="020F0502020204030204" charset="0"/>
              <a:cs typeface="Calibri" panose="020F0502020204030204" charset="0"/>
            </a:endParaRPr>
          </a:p>
          <a:p>
            <a:endParaRPr lang="en-US" altLang="zh-CN" sz="2000" dirty="0">
              <a:solidFill>
                <a:schemeClr val="bg2">
                  <a:lumMod val="50000"/>
                </a:schemeClr>
              </a:solidFill>
              <a:latin typeface="Calibri" panose="020F0502020204030204" charset="0"/>
              <a:cs typeface="Calibri" panose="020F0502020204030204" charset="0"/>
            </a:endParaRPr>
          </a:p>
          <a:p>
            <a:r>
              <a:rPr lang="zh-CN" altLang="en-US" sz="2000" dirty="0">
                <a:solidFill>
                  <a:schemeClr val="bg2">
                    <a:lumMod val="50000"/>
                  </a:schemeClr>
                </a:solidFill>
                <a:latin typeface="Calibri" panose="020F0502020204030204" charset="0"/>
                <a:cs typeface="Calibri" panose="020F0502020204030204" charset="0"/>
              </a:rPr>
              <a:t>If an artificial stoma is made due to a disease of the urinary system, it is called a urostomy.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750" fill="hold">
                                          <p:stCondLst>
                                            <p:cond delay="0"/>
                                          </p:stCondLst>
                                        </p:cTn>
                                        <p:tgtEl>
                                          <p:spTgt spid="6">
                                            <p:txEl>
                                              <p:pRg st="0" end="0"/>
                                            </p:txEl>
                                          </p:spTgt>
                                        </p:tgtEl>
                                        <p:attrNameLst>
                                          <p:attrName>style.visibility</p:attrName>
                                        </p:attrNameLst>
                                      </p:cBhvr>
                                      <p:to>
                                        <p:strVal val="visible"/>
                                      </p:to>
                                    </p:set>
                                    <p:animEffect transition="in" filter="fade">
                                      <p:cBhvr>
                                        <p:cTn id="7" dur="175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bldLvl="0"/>
      <p:bldP spid="6" grpId="1"/>
      <p:bldP spid="7" grpId="0"/>
      <p:bldP spid="7"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2-2.jpg一件式造口袋-2-2"/>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pic>
        <p:nvPicPr>
          <p:cNvPr id="5" name="图片 4" descr="一件式造口袋-2-1"/>
          <p:cNvPicPr>
            <a:picLocks noChangeAspect="1"/>
          </p:cNvPicPr>
          <p:nvPr/>
        </p:nvPicPr>
        <p:blipFill>
          <a:blip r:embed="rId3" cstate="email"/>
          <a:stretch>
            <a:fillRect/>
          </a:stretch>
        </p:blipFill>
        <p:spPr>
          <a:xfrm>
            <a:off x="-1908720" y="522913"/>
            <a:ext cx="5304065" cy="6335087"/>
          </a:xfrm>
          <a:prstGeom prst="rect">
            <a:avLst/>
          </a:prstGeom>
        </p:spPr>
      </p:pic>
      <p:sp>
        <p:nvSpPr>
          <p:cNvPr id="3" name="文本框 2"/>
          <p:cNvSpPr txBox="1"/>
          <p:nvPr/>
        </p:nvSpPr>
        <p:spPr>
          <a:xfrm>
            <a:off x="3491865" y="681509"/>
            <a:ext cx="4689475" cy="645160"/>
          </a:xfrm>
          <a:prstGeom prst="rect">
            <a:avLst/>
          </a:prstGeom>
          <a:noFill/>
        </p:spPr>
        <p:txBody>
          <a:bodyPr wrap="square" rtlCol="0">
            <a:spAutoFit/>
          </a:bodyPr>
          <a:lstStyle/>
          <a:p>
            <a:r>
              <a:rPr lang="zh-CN" altLang="en-US" sz="3600" b="1" dirty="0">
                <a:solidFill>
                  <a:srgbClr val="00B050"/>
                </a:solidFill>
                <a:latin typeface="Calibri" panose="020F0502020204030204" charset="0"/>
                <a:cs typeface="Calibri" panose="020F0502020204030204" charset="0"/>
              </a:rPr>
              <a:t>What is an ostomy bag?</a:t>
            </a:r>
          </a:p>
        </p:txBody>
      </p:sp>
      <p:sp>
        <p:nvSpPr>
          <p:cNvPr id="4" name="文本框 3"/>
          <p:cNvSpPr txBox="1"/>
          <p:nvPr/>
        </p:nvSpPr>
        <p:spPr>
          <a:xfrm>
            <a:off x="3442538" y="1412776"/>
            <a:ext cx="5155565" cy="4524315"/>
          </a:xfrm>
          <a:prstGeom prst="rect">
            <a:avLst/>
          </a:prstGeom>
          <a:noFill/>
        </p:spPr>
        <p:txBody>
          <a:bodyPr wrap="square" rtlCol="0">
            <a:spAutoFit/>
          </a:bodyPr>
          <a:lstStyle/>
          <a:p>
            <a:r>
              <a:rPr lang="zh-CN" altLang="en-US" sz="1600" dirty="0">
                <a:solidFill>
                  <a:schemeClr val="tx1">
                    <a:lumMod val="95000"/>
                    <a:lumOff val="5000"/>
                  </a:schemeClr>
                </a:solidFill>
                <a:latin typeface="Calibri" panose="020F0502020204030204" charset="0"/>
                <a:cs typeface="Calibri" panose="020F0502020204030204" charset="0"/>
              </a:rPr>
              <a:t>According to the different stoma, the ostomy bag can be divided into Colostomy bag and urostomy bag.</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An ostomy bag is used to store feces excreted by a stoma patient through the stoma，The ostomy bag is composed of a barrier and a bag body, the barrier makes the ostomy bag stick to the human body, and the bag body is used to store feces. </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The bag body and barrier can be one piece, which is called a one-piece ostomy bag. The bag body and barrier can also be split, which is called a two-piece ostomy bag. </a:t>
            </a:r>
            <a:endParaRPr lang="en-US" altLang="zh-CN" sz="1600" dirty="0">
              <a:solidFill>
                <a:schemeClr val="tx1">
                  <a:lumMod val="95000"/>
                  <a:lumOff val="5000"/>
                </a:schemeClr>
              </a:solidFill>
              <a:latin typeface="Calibri" panose="020F0502020204030204" charset="0"/>
              <a:cs typeface="Calibri" panose="020F0502020204030204" charset="0"/>
            </a:endParaRPr>
          </a:p>
          <a:p>
            <a:endParaRPr lang="en-US" altLang="zh-CN" sz="1600" dirty="0">
              <a:solidFill>
                <a:schemeClr val="tx1">
                  <a:lumMod val="95000"/>
                  <a:lumOff val="5000"/>
                </a:schemeClr>
              </a:solidFill>
              <a:latin typeface="Calibri" panose="020F0502020204030204" charset="0"/>
              <a:cs typeface="Calibri" panose="020F0502020204030204" charset="0"/>
            </a:endParaRPr>
          </a:p>
          <a:p>
            <a:r>
              <a:rPr lang="zh-CN" altLang="en-US" sz="1600" dirty="0">
                <a:solidFill>
                  <a:schemeClr val="tx1">
                    <a:lumMod val="95000"/>
                    <a:lumOff val="5000"/>
                  </a:schemeClr>
                </a:solidFill>
                <a:latin typeface="Calibri" panose="020F0502020204030204" charset="0"/>
                <a:cs typeface="Calibri" panose="020F0502020204030204" charset="0"/>
              </a:rPr>
              <a:t>The ostomy bag can be divided into an open pocket and a closed pocket. The open pocket can discharge feces at any time through the opening of the bag body, and the closed pocket can be discarded when it is full, which is convenient to 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3-1.jpg一件式造口袋-3-1"/>
          <p:cNvPicPr>
            <a:picLocks noChangeAspect="1"/>
          </p:cNvPicPr>
          <p:nvPr/>
        </p:nvPicPr>
        <p:blipFill>
          <a:blip r:embed="rId5" cstate="email"/>
          <a:srcRect/>
          <a:stretch>
            <a:fillRect/>
          </a:stretch>
        </p:blipFill>
        <p:spPr>
          <a:xfrm>
            <a:off x="0" y="0"/>
            <a:ext cx="9144000" cy="6858000"/>
          </a:xfrm>
          <a:prstGeom prst="rect">
            <a:avLst/>
          </a:prstGeom>
        </p:spPr>
      </p:pic>
      <p:pic>
        <p:nvPicPr>
          <p:cNvPr id="4" name="图片 3" descr="D:\OneDrive\桌面\IMG_4018.pngIMG_4018"/>
          <p:cNvPicPr>
            <a:picLocks noChangeAspect="1"/>
          </p:cNvPicPr>
          <p:nvPr/>
        </p:nvPicPr>
        <p:blipFill>
          <a:blip r:embed="rId6" cstate="email"/>
          <a:srcRect/>
          <a:stretch>
            <a:fillRect/>
          </a:stretch>
        </p:blipFill>
        <p:spPr>
          <a:xfrm rot="1740000">
            <a:off x="4208760" y="44624"/>
            <a:ext cx="3790315" cy="6552728"/>
          </a:xfrm>
          <a:prstGeom prst="rect">
            <a:avLst/>
          </a:prstGeom>
        </p:spPr>
      </p:pic>
      <p:pic>
        <p:nvPicPr>
          <p:cNvPr id="6" name="图片 5" descr="一件式造口袋-3-3"/>
          <p:cNvPicPr>
            <a:picLocks noChangeAspect="1"/>
          </p:cNvPicPr>
          <p:nvPr/>
        </p:nvPicPr>
        <p:blipFill>
          <a:blip r:embed="rId7" cstate="email"/>
          <a:stretch>
            <a:fillRect/>
          </a:stretch>
        </p:blipFill>
        <p:spPr>
          <a:xfrm flipH="1">
            <a:off x="6876415" y="2541270"/>
            <a:ext cx="239395" cy="239395"/>
          </a:xfrm>
          <a:prstGeom prst="rect">
            <a:avLst/>
          </a:prstGeom>
        </p:spPr>
      </p:pic>
      <p:pic>
        <p:nvPicPr>
          <p:cNvPr id="7" name="图片 6" descr="一件式造口袋-3-3"/>
          <p:cNvPicPr>
            <a:picLocks noChangeAspect="1"/>
          </p:cNvPicPr>
          <p:nvPr>
            <p:custDataLst>
              <p:tags r:id="rId1"/>
            </p:custDataLst>
          </p:nvPr>
        </p:nvPicPr>
        <p:blipFill>
          <a:blip r:embed="rId7" cstate="email"/>
          <a:stretch>
            <a:fillRect/>
          </a:stretch>
        </p:blipFill>
        <p:spPr>
          <a:xfrm flipH="1">
            <a:off x="5219700" y="3246755"/>
            <a:ext cx="243205" cy="243205"/>
          </a:xfrm>
          <a:prstGeom prst="rect">
            <a:avLst/>
          </a:prstGeom>
        </p:spPr>
      </p:pic>
      <p:pic>
        <p:nvPicPr>
          <p:cNvPr id="8" name="图片 7" descr="一件式造口袋-3-3"/>
          <p:cNvPicPr>
            <a:picLocks noChangeAspect="1"/>
          </p:cNvPicPr>
          <p:nvPr>
            <p:custDataLst>
              <p:tags r:id="rId2"/>
            </p:custDataLst>
          </p:nvPr>
        </p:nvPicPr>
        <p:blipFill>
          <a:blip r:embed="rId7" cstate="email"/>
          <a:stretch>
            <a:fillRect/>
          </a:stretch>
        </p:blipFill>
        <p:spPr>
          <a:xfrm flipH="1">
            <a:off x="4715510" y="5805805"/>
            <a:ext cx="243205" cy="243205"/>
          </a:xfrm>
          <a:prstGeom prst="rect">
            <a:avLst/>
          </a:prstGeom>
        </p:spPr>
      </p:pic>
      <p:sp>
        <p:nvSpPr>
          <p:cNvPr id="9" name="文本框 8"/>
          <p:cNvSpPr txBox="1"/>
          <p:nvPr/>
        </p:nvSpPr>
        <p:spPr>
          <a:xfrm>
            <a:off x="179070" y="942975"/>
            <a:ext cx="5401945" cy="1076325"/>
          </a:xfrm>
          <a:prstGeom prst="rect">
            <a:avLst/>
          </a:prstGeom>
          <a:noFill/>
        </p:spPr>
        <p:txBody>
          <a:bodyPr wrap="square" rtlCol="0">
            <a:spAutoFit/>
          </a:bodyPr>
          <a:lstStyle/>
          <a:p>
            <a:r>
              <a:rPr lang="zh-CN" altLang="en-US" sz="3200" b="1" dirty="0">
                <a:solidFill>
                  <a:schemeClr val="bg1"/>
                </a:solidFill>
                <a:latin typeface="Calibri" panose="020F0502020204030204" charset="0"/>
                <a:cs typeface="Calibri" panose="020F0502020204030204" charset="0"/>
              </a:rPr>
              <a:t>The Characteristics And Advantages Of </a:t>
            </a:r>
            <a:r>
              <a:rPr lang="en-US" altLang="zh-CN" sz="3200" b="1" dirty="0">
                <a:solidFill>
                  <a:schemeClr val="bg1"/>
                </a:solidFill>
                <a:latin typeface="Calibri" panose="020F0502020204030204" charset="0"/>
                <a:cs typeface="Calibri" panose="020F0502020204030204" charset="0"/>
                <a:sym typeface="+mn-ea"/>
              </a:rPr>
              <a:t>Urostomy</a:t>
            </a:r>
            <a:r>
              <a:rPr lang="zh-CN" altLang="en-US" sz="3200" b="1" dirty="0">
                <a:solidFill>
                  <a:schemeClr val="bg1"/>
                </a:solidFill>
                <a:latin typeface="Calibri" panose="020F0502020204030204" charset="0"/>
                <a:cs typeface="Calibri" panose="020F0502020204030204" charset="0"/>
              </a:rPr>
              <a:t> Bag</a:t>
            </a:r>
          </a:p>
        </p:txBody>
      </p:sp>
      <p:sp>
        <p:nvSpPr>
          <p:cNvPr id="10" name="文本框 9"/>
          <p:cNvSpPr txBox="1"/>
          <p:nvPr/>
        </p:nvSpPr>
        <p:spPr>
          <a:xfrm>
            <a:off x="385318" y="2333689"/>
            <a:ext cx="3384309" cy="3139321"/>
          </a:xfrm>
          <a:prstGeom prst="rect">
            <a:avLst/>
          </a:prstGeom>
          <a:noFill/>
        </p:spPr>
        <p:txBody>
          <a:bodyPr wrap="square" rtlCol="0">
            <a:spAutoFit/>
          </a:bodyPr>
          <a:lstStyle/>
          <a:p>
            <a:pPr marL="342900" indent="-342900">
              <a:buAutoNum type="arabicPeriod"/>
            </a:pPr>
            <a:r>
              <a:rPr lang="zh-CN" altLang="en-US" dirty="0">
                <a:solidFill>
                  <a:schemeClr val="bg1"/>
                </a:solidFill>
                <a:latin typeface="Calibri" panose="020F0502020204030204" charset="0"/>
                <a:cs typeface="Calibri" panose="020F0502020204030204" charset="0"/>
              </a:rPr>
              <a:t>Hydrocolloid barrier with unique formula and special design</a:t>
            </a:r>
            <a:endParaRPr lang="en-US" altLang="zh-CN" dirty="0">
              <a:solidFill>
                <a:schemeClr val="bg1"/>
              </a:solidFill>
              <a:latin typeface="Calibri" panose="020F0502020204030204" charset="0"/>
              <a:cs typeface="Calibri" panose="020F0502020204030204" charset="0"/>
            </a:endParaRPr>
          </a:p>
          <a:p>
            <a:pPr marL="342900" indent="-342900">
              <a:buAutoNum type="arabicPeriod"/>
            </a:pP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r>
              <a:rPr lang="zh-CN" altLang="en-US" dirty="0">
                <a:solidFill>
                  <a:schemeClr val="bg1"/>
                </a:solidFill>
                <a:latin typeface="Calibri" panose="020F0502020204030204" charset="0"/>
                <a:cs typeface="Calibri" panose="020F0502020204030204" charset="0"/>
              </a:rPr>
              <a:t>Soft and comfortable ultra-thin non-woven outer lining</a:t>
            </a: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r>
              <a:rPr lang="zh-CN" altLang="en-US" dirty="0">
                <a:solidFill>
                  <a:schemeClr val="bg1"/>
                </a:solidFill>
                <a:latin typeface="Calibri" panose="020F0502020204030204" charset="0"/>
                <a:cs typeface="Calibri" panose="020F0502020204030204" charset="0"/>
              </a:rPr>
              <a:t>Flexible, Sealed bag</a:t>
            </a: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endParaRPr lang="en-US" altLang="zh-CN" dirty="0">
              <a:solidFill>
                <a:schemeClr val="bg1"/>
              </a:solidFill>
              <a:latin typeface="Calibri" panose="020F0502020204030204" charset="0"/>
              <a:cs typeface="Calibri" panose="020F0502020204030204" charset="0"/>
            </a:endParaRPr>
          </a:p>
          <a:p>
            <a:pPr marL="342900" indent="-342900">
              <a:buFontTx/>
              <a:buAutoNum type="arabicPeriod"/>
            </a:pPr>
            <a:r>
              <a:rPr lang="en-US" altLang="zh-CN" dirty="0">
                <a:solidFill>
                  <a:schemeClr val="bg1"/>
                </a:solidFill>
                <a:latin typeface="Calibri" panose="020F0502020204030204" charset="0"/>
                <a:cs typeface="Calibri" panose="020F0502020204030204" charset="0"/>
              </a:rPr>
              <a:t>Drain valve, good airtightness, no leakage</a:t>
            </a:r>
          </a:p>
        </p:txBody>
      </p:sp>
      <p:sp>
        <p:nvSpPr>
          <p:cNvPr id="14" name="文本框 13"/>
          <p:cNvSpPr txBox="1"/>
          <p:nvPr/>
        </p:nvSpPr>
        <p:spPr>
          <a:xfrm>
            <a:off x="4932045" y="5805806"/>
            <a:ext cx="3048000" cy="276999"/>
          </a:xfrm>
          <a:prstGeom prst="rect">
            <a:avLst/>
          </a:prstGeom>
          <a:noFill/>
        </p:spPr>
        <p:txBody>
          <a:bodyPr wrap="square" rtlCol="0">
            <a:spAutoFit/>
          </a:bodyPr>
          <a:lstStyle/>
          <a:p>
            <a:r>
              <a:rPr lang="zh-CN" altLang="en-US" sz="1200" b="1" dirty="0">
                <a:solidFill>
                  <a:schemeClr val="tx1"/>
                </a:solidFill>
                <a:latin typeface="Calibri" panose="020F0502020204030204" charset="0"/>
                <a:cs typeface="Calibri" panose="020F0502020204030204" charset="0"/>
              </a:rPr>
              <a:t>The Drain </a:t>
            </a:r>
            <a:r>
              <a:rPr lang="en-US" altLang="zh-CN" sz="1200" b="1" dirty="0">
                <a:solidFill>
                  <a:schemeClr val="tx1"/>
                </a:solidFill>
                <a:latin typeface="Calibri" panose="020F0502020204030204" charset="0"/>
                <a:cs typeface="Calibri" panose="020F0502020204030204" charset="0"/>
              </a:rPr>
              <a:t>V</a:t>
            </a:r>
            <a:r>
              <a:rPr lang="zh-CN" altLang="en-US" sz="1200" b="1" dirty="0">
                <a:solidFill>
                  <a:schemeClr val="tx1"/>
                </a:solidFill>
                <a:latin typeface="Calibri" panose="020F0502020204030204" charset="0"/>
                <a:cs typeface="Calibri" panose="020F0502020204030204" charset="0"/>
              </a:rPr>
              <a:t>alve</a:t>
            </a:r>
          </a:p>
        </p:txBody>
      </p:sp>
      <p:sp>
        <p:nvSpPr>
          <p:cNvPr id="15" name="文本框 14"/>
          <p:cNvSpPr txBox="1"/>
          <p:nvPr/>
        </p:nvSpPr>
        <p:spPr>
          <a:xfrm>
            <a:off x="5219700" y="3429000"/>
            <a:ext cx="3048000" cy="275590"/>
          </a:xfrm>
          <a:prstGeom prst="rect">
            <a:avLst/>
          </a:prstGeom>
          <a:noFill/>
        </p:spPr>
        <p:txBody>
          <a:bodyPr wrap="square" rtlCol="0">
            <a:spAutoFit/>
          </a:bodyPr>
          <a:lstStyle/>
          <a:p>
            <a:r>
              <a:rPr lang="zh-CN" altLang="en-US" sz="1200" b="1">
                <a:solidFill>
                  <a:schemeClr val="tx1"/>
                </a:solidFill>
                <a:latin typeface="Calibri" panose="020F0502020204030204" charset="0"/>
                <a:cs typeface="Calibri" panose="020F0502020204030204" charset="0"/>
              </a:rPr>
              <a:t>Outer Lining Non-woven Fabric</a:t>
            </a:r>
          </a:p>
        </p:txBody>
      </p:sp>
      <p:sp>
        <p:nvSpPr>
          <p:cNvPr id="16" name="文本框 15"/>
          <p:cNvSpPr txBox="1"/>
          <p:nvPr/>
        </p:nvSpPr>
        <p:spPr>
          <a:xfrm>
            <a:off x="7115810" y="2637155"/>
            <a:ext cx="3048000" cy="275590"/>
          </a:xfrm>
          <a:prstGeom prst="rect">
            <a:avLst/>
          </a:prstGeom>
          <a:noFill/>
        </p:spPr>
        <p:txBody>
          <a:bodyPr wrap="square" rtlCol="0">
            <a:spAutoFit/>
          </a:bodyPr>
          <a:lstStyle/>
          <a:p>
            <a:r>
              <a:rPr lang="zh-CN" altLang="en-US" sz="1200" b="1">
                <a:latin typeface="Calibri" panose="020F0502020204030204" charset="0"/>
                <a:cs typeface="Calibri" panose="020F0502020204030204" charset="0"/>
              </a:rPr>
              <a:t>Hydrocolloid Barrier</a:t>
            </a:r>
          </a:p>
        </p:txBody>
      </p:sp>
      <p:sp>
        <p:nvSpPr>
          <p:cNvPr id="17" name="文本框 16"/>
          <p:cNvSpPr txBox="1"/>
          <p:nvPr/>
        </p:nvSpPr>
        <p:spPr>
          <a:xfrm>
            <a:off x="455538" y="5787400"/>
            <a:ext cx="3312552" cy="523220"/>
          </a:xfrm>
          <a:prstGeom prst="rect">
            <a:avLst/>
          </a:prstGeom>
          <a:noFill/>
        </p:spPr>
        <p:txBody>
          <a:bodyPr wrap="square" rtlCol="0">
            <a:spAutoFit/>
          </a:bodyPr>
          <a:lstStyle/>
          <a:p>
            <a:r>
              <a:rPr lang="zh-CN" altLang="en-US" sz="1400" b="1" dirty="0">
                <a:solidFill>
                  <a:schemeClr val="bg1"/>
                </a:solidFill>
                <a:latin typeface="Calibri" panose="020F0502020204030204" charset="0"/>
                <a:cs typeface="Calibri" panose="020F0502020204030204" charset="0"/>
              </a:rPr>
              <a:t>The experiment shows that the product is frmly pasted and is not afraid of leakage</a:t>
            </a:r>
          </a:p>
        </p:txBody>
      </p:sp>
      <p:pic>
        <p:nvPicPr>
          <p:cNvPr id="3" name="图片 2" descr="一件式造口袋-3-3">
            <a:extLst>
              <a:ext uri="{FF2B5EF4-FFF2-40B4-BE49-F238E27FC236}">
                <a16:creationId xmlns="" xmlns:a16="http://schemas.microsoft.com/office/drawing/2014/main" id="{1EC7AAED-EC59-67D5-81FD-03DFD38754DC}"/>
              </a:ext>
            </a:extLst>
          </p:cNvPr>
          <p:cNvPicPr>
            <a:picLocks noChangeAspect="1"/>
          </p:cNvPicPr>
          <p:nvPr>
            <p:custDataLst>
              <p:tags r:id="rId3"/>
            </p:custDataLst>
          </p:nvPr>
        </p:nvPicPr>
        <p:blipFill>
          <a:blip r:embed="rId7" cstate="email"/>
          <a:stretch>
            <a:fillRect/>
          </a:stretch>
        </p:blipFill>
        <p:spPr>
          <a:xfrm flipH="1">
            <a:off x="4808191" y="4955460"/>
            <a:ext cx="243205" cy="243205"/>
          </a:xfrm>
          <a:prstGeom prst="rect">
            <a:avLst/>
          </a:prstGeom>
        </p:spPr>
      </p:pic>
      <p:sp>
        <p:nvSpPr>
          <p:cNvPr id="12" name="文本框 11">
            <a:extLst>
              <a:ext uri="{FF2B5EF4-FFF2-40B4-BE49-F238E27FC236}">
                <a16:creationId xmlns="" xmlns:a16="http://schemas.microsoft.com/office/drawing/2014/main" id="{09E5A4AC-FFBF-FAD1-2A61-DFAC2231DA61}"/>
              </a:ext>
            </a:extLst>
          </p:cNvPr>
          <p:cNvSpPr txBox="1"/>
          <p:nvPr/>
        </p:nvSpPr>
        <p:spPr>
          <a:xfrm>
            <a:off x="5054282" y="4952225"/>
            <a:ext cx="2957195" cy="276999"/>
          </a:xfrm>
          <a:prstGeom prst="rect">
            <a:avLst/>
          </a:prstGeom>
          <a:noFill/>
        </p:spPr>
        <p:txBody>
          <a:bodyPr wrap="square" rtlCol="0">
            <a:spAutoFit/>
          </a:bodyPr>
          <a:lstStyle/>
          <a:p>
            <a:r>
              <a:rPr lang="zh-CN" altLang="en-US" sz="1200" b="1" dirty="0">
                <a:solidFill>
                  <a:schemeClr val="tx1"/>
                </a:solidFill>
                <a:latin typeface="Calibri" panose="020F0502020204030204" charset="0"/>
                <a:cs typeface="Calibri" panose="020F0502020204030204" charset="0"/>
              </a:rPr>
              <a:t>The Bag Body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5-1.jpg一件式造口袋-5-1"/>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sp>
        <p:nvSpPr>
          <p:cNvPr id="3" name="文本框 2"/>
          <p:cNvSpPr txBox="1"/>
          <p:nvPr/>
        </p:nvSpPr>
        <p:spPr>
          <a:xfrm>
            <a:off x="3779520" y="768350"/>
            <a:ext cx="4392875" cy="645160"/>
          </a:xfrm>
          <a:prstGeom prst="rect">
            <a:avLst/>
          </a:prstGeom>
          <a:noFill/>
        </p:spPr>
        <p:txBody>
          <a:bodyPr wrap="square" rtlCol="0">
            <a:spAutoFit/>
          </a:bodyPr>
          <a:lstStyle/>
          <a:p>
            <a:r>
              <a:rPr lang="zh-CN" altLang="en-US" sz="3600" b="1" dirty="0">
                <a:solidFill>
                  <a:srgbClr val="00B050"/>
                </a:solidFill>
                <a:latin typeface="Calibri" panose="020F0502020204030204" charset="0"/>
                <a:cs typeface="Calibri" panose="020F0502020204030204" charset="0"/>
              </a:rPr>
              <a:t>Hydrocolloid Barrier</a:t>
            </a:r>
          </a:p>
        </p:txBody>
      </p:sp>
      <p:sp>
        <p:nvSpPr>
          <p:cNvPr id="4" name="文本框 3"/>
          <p:cNvSpPr txBox="1"/>
          <p:nvPr/>
        </p:nvSpPr>
        <p:spPr>
          <a:xfrm>
            <a:off x="3779520" y="1556385"/>
            <a:ext cx="4670425" cy="4707890"/>
          </a:xfrm>
          <a:prstGeom prst="rect">
            <a:avLst/>
          </a:prstGeom>
          <a:noFill/>
        </p:spPr>
        <p:txBody>
          <a:bodyPr wrap="square" rtlCol="0">
            <a:spAutoFit/>
          </a:bodyPr>
          <a:lstStyle/>
          <a:p>
            <a:r>
              <a:rPr lang="zh-CN" altLang="en-US" sz="2000">
                <a:solidFill>
                  <a:schemeClr val="tx1">
                    <a:lumMod val="65000"/>
                    <a:lumOff val="35000"/>
                  </a:schemeClr>
                </a:solidFill>
                <a:latin typeface="Calibri" panose="020F0502020204030204" charset="0"/>
                <a:cs typeface="Calibri" panose="020F0502020204030204" charset="0"/>
              </a:rPr>
              <a:t>Using medical hydrocolloid material, with no irritation and extremely low allergy rate.</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Special hydrocolloid formula, with strong adhesive and safe and reliable.</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Soft and comfortable, with radial incisions designed to conform to wrinkled skin with physical activity.</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Easy to replace and clean.</a:t>
            </a:r>
          </a:p>
          <a:p>
            <a:endParaRPr lang="zh-CN" altLang="en-US" sz="2000">
              <a:solidFill>
                <a:schemeClr val="tx1">
                  <a:lumMod val="65000"/>
                  <a:lumOff val="35000"/>
                </a:schemeClr>
              </a:solidFill>
              <a:latin typeface="Calibri" panose="020F0502020204030204" charset="0"/>
              <a:cs typeface="Calibri" panose="020F0502020204030204" charset="0"/>
            </a:endParaRPr>
          </a:p>
          <a:p>
            <a:r>
              <a:rPr lang="zh-CN" altLang="en-US" sz="2000">
                <a:solidFill>
                  <a:schemeClr val="tx1">
                    <a:lumMod val="65000"/>
                    <a:lumOff val="35000"/>
                  </a:schemeClr>
                </a:solidFill>
                <a:latin typeface="Calibri" panose="020F0502020204030204" charset="0"/>
                <a:cs typeface="Calibri" panose="020F0502020204030204" charset="0"/>
              </a:rPr>
              <a:t>Effectively absorbs the sweat produced by the skin, keeps it fresh and does not irritate the skin.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908368"/>
            <a:ext cx="8229600" cy="1143000"/>
          </a:xfrm>
        </p:spPr>
        <p:txBody>
          <a:bodyPr/>
          <a:lstStyle/>
          <a:p>
            <a:r>
              <a:rPr lang="zh-CN" altLang="en-US" b="1" dirty="0">
                <a:solidFill>
                  <a:srgbClr val="00B050"/>
                </a:solidFill>
                <a:latin typeface="Calibri" panose="020F0502020204030204" charset="0"/>
                <a:cs typeface="Calibri" panose="020F0502020204030204" charset="0"/>
              </a:rPr>
              <a:t>Three Barrier Styles To Fit Every Type Of Stoma</a:t>
            </a:r>
          </a:p>
        </p:txBody>
      </p:sp>
      <p:pic>
        <p:nvPicPr>
          <p:cNvPr id="28" name="内容占位符 27" descr="D:\OneDrive\桌面\一件式造口袋-6-1-1.png一件式造口袋-6-1-1"/>
          <p:cNvPicPr>
            <a:picLocks noGrp="1" noChangeAspect="1"/>
          </p:cNvPicPr>
          <p:nvPr>
            <p:ph idx="1"/>
          </p:nvPr>
        </p:nvPicPr>
        <p:blipFill>
          <a:blip r:embed="rId2" cstate="email"/>
          <a:srcRect/>
          <a:stretch>
            <a:fillRect/>
          </a:stretch>
        </p:blipFill>
        <p:spPr>
          <a:xfrm>
            <a:off x="514350" y="3467735"/>
            <a:ext cx="2348865" cy="2075180"/>
          </a:xfrm>
          <a:prstGeom prst="rect">
            <a:avLst/>
          </a:prstGeom>
        </p:spPr>
      </p:pic>
      <p:pic>
        <p:nvPicPr>
          <p:cNvPr id="29" name="图片 28" descr="D:\OneDrive\桌面\一件式造口袋-6-2-2.png一件式造口袋-6-2-2"/>
          <p:cNvPicPr>
            <a:picLocks noChangeAspect="1"/>
          </p:cNvPicPr>
          <p:nvPr/>
        </p:nvPicPr>
        <p:blipFill>
          <a:blip r:embed="rId3" cstate="email"/>
          <a:srcRect/>
          <a:stretch>
            <a:fillRect/>
          </a:stretch>
        </p:blipFill>
        <p:spPr>
          <a:xfrm>
            <a:off x="3390900" y="3507105"/>
            <a:ext cx="2167255" cy="2035810"/>
          </a:xfrm>
          <a:prstGeom prst="rect">
            <a:avLst/>
          </a:prstGeom>
        </p:spPr>
      </p:pic>
      <p:pic>
        <p:nvPicPr>
          <p:cNvPr id="30" name="图片 29" descr="一件式造口袋-6-3"/>
          <p:cNvPicPr>
            <a:picLocks noChangeAspect="1"/>
          </p:cNvPicPr>
          <p:nvPr/>
        </p:nvPicPr>
        <p:blipFill>
          <a:blip r:embed="rId4" cstate="email"/>
          <a:stretch>
            <a:fillRect/>
          </a:stretch>
        </p:blipFill>
        <p:spPr>
          <a:xfrm>
            <a:off x="6155690" y="3467735"/>
            <a:ext cx="2075180" cy="2075180"/>
          </a:xfrm>
          <a:prstGeom prst="rect">
            <a:avLst/>
          </a:prstGeom>
        </p:spPr>
      </p:pic>
      <p:sp>
        <p:nvSpPr>
          <p:cNvPr id="31" name="文本框 30"/>
          <p:cNvSpPr txBox="1"/>
          <p:nvPr/>
        </p:nvSpPr>
        <p:spPr>
          <a:xfrm>
            <a:off x="683260" y="5894070"/>
            <a:ext cx="3048000" cy="368300"/>
          </a:xfrm>
          <a:prstGeom prst="rect">
            <a:avLst/>
          </a:prstGeom>
          <a:noFill/>
        </p:spPr>
        <p:txBody>
          <a:bodyPr wrap="square" rtlCol="0">
            <a:spAutoFit/>
          </a:bodyPr>
          <a:lstStyle/>
          <a:p>
            <a:r>
              <a:rPr lang="zh-CN" altLang="en-US">
                <a:solidFill>
                  <a:schemeClr val="tx1">
                    <a:lumMod val="65000"/>
                    <a:lumOff val="35000"/>
                  </a:schemeClr>
                </a:solidFill>
                <a:latin typeface="Calibri" panose="020F0502020204030204" charset="0"/>
                <a:cs typeface="Calibri" panose="020F0502020204030204" charset="0"/>
              </a:rPr>
              <a:t>Hydrocolloid</a:t>
            </a:r>
            <a:r>
              <a:rPr lang="en-US" altLang="zh-CN">
                <a:solidFill>
                  <a:schemeClr val="tx1">
                    <a:lumMod val="65000"/>
                    <a:lumOff val="35000"/>
                  </a:schemeClr>
                </a:solidFill>
                <a:latin typeface="Calibri" panose="020F0502020204030204" charset="0"/>
                <a:cs typeface="Calibri" panose="020F0502020204030204" charset="0"/>
              </a:rPr>
              <a:t> </a:t>
            </a:r>
            <a:r>
              <a:rPr lang="zh-CN" altLang="en-US">
                <a:solidFill>
                  <a:schemeClr val="tx1">
                    <a:lumMod val="65000"/>
                    <a:lumOff val="35000"/>
                  </a:schemeClr>
                </a:solidFill>
                <a:latin typeface="Calibri" panose="020F0502020204030204" charset="0"/>
                <a:cs typeface="Calibri" panose="020F0502020204030204" charset="0"/>
              </a:rPr>
              <a:t>barrier</a:t>
            </a:r>
          </a:p>
        </p:txBody>
      </p:sp>
      <p:sp>
        <p:nvSpPr>
          <p:cNvPr id="32" name="文本框 31"/>
          <p:cNvSpPr txBox="1"/>
          <p:nvPr/>
        </p:nvSpPr>
        <p:spPr>
          <a:xfrm>
            <a:off x="3419475" y="5876925"/>
            <a:ext cx="3048000" cy="64516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sym typeface="+mn-ea"/>
              </a:rPr>
              <a:t>Hydrocolloid barrier </a:t>
            </a:r>
            <a:endParaRPr lang="zh-CN" altLang="en-US" dirty="0">
              <a:solidFill>
                <a:schemeClr val="tx1">
                  <a:lumMod val="65000"/>
                  <a:lumOff val="35000"/>
                </a:schemeClr>
              </a:solidFill>
              <a:latin typeface="Calibri" panose="020F0502020204030204" charset="0"/>
              <a:cs typeface="Calibri" panose="020F0502020204030204" charset="0"/>
            </a:endParaRPr>
          </a:p>
          <a:p>
            <a:r>
              <a:rPr lang="zh-CN" altLang="en-US" dirty="0">
                <a:solidFill>
                  <a:schemeClr val="tx1">
                    <a:lumMod val="65000"/>
                    <a:lumOff val="35000"/>
                  </a:schemeClr>
                </a:solidFill>
                <a:latin typeface="Calibri" panose="020F0502020204030204" charset="0"/>
                <a:cs typeface="Calibri" panose="020F0502020204030204" charset="0"/>
                <a:sym typeface="+mn-ea"/>
              </a:rPr>
              <a:t> </a:t>
            </a:r>
            <a:r>
              <a:rPr lang="en-US" altLang="zh-CN" dirty="0">
                <a:solidFill>
                  <a:schemeClr val="tx1">
                    <a:lumMod val="65000"/>
                    <a:lumOff val="35000"/>
                  </a:schemeClr>
                </a:solidFill>
                <a:latin typeface="Calibri" panose="020F0502020204030204" charset="0"/>
                <a:cs typeface="Calibri" panose="020F0502020204030204" charset="0"/>
                <a:sym typeface="+mn-ea"/>
              </a:rPr>
              <a:t>   </a:t>
            </a:r>
            <a:r>
              <a:rPr lang="zh-CN" altLang="en-US" dirty="0">
                <a:solidFill>
                  <a:schemeClr val="tx1">
                    <a:lumMod val="65000"/>
                    <a:lumOff val="35000"/>
                  </a:schemeClr>
                </a:solidFill>
                <a:latin typeface="Calibri" panose="020F0502020204030204" charset="0"/>
                <a:cs typeface="Calibri" panose="020F0502020204030204" charset="0"/>
                <a:sym typeface="+mn-ea"/>
              </a:rPr>
              <a:t>with tape border</a:t>
            </a:r>
            <a:endParaRPr lang="zh-CN" altLang="en-US" dirty="0">
              <a:solidFill>
                <a:schemeClr val="tx1">
                  <a:lumMod val="65000"/>
                  <a:lumOff val="35000"/>
                </a:schemeClr>
              </a:solidFill>
              <a:latin typeface="Calibri" panose="020F0502020204030204" charset="0"/>
              <a:cs typeface="Calibri" panose="020F0502020204030204" charset="0"/>
            </a:endParaRPr>
          </a:p>
        </p:txBody>
      </p:sp>
      <p:sp>
        <p:nvSpPr>
          <p:cNvPr id="33" name="文本框 32"/>
          <p:cNvSpPr txBox="1"/>
          <p:nvPr/>
        </p:nvSpPr>
        <p:spPr>
          <a:xfrm>
            <a:off x="6155690" y="5894070"/>
            <a:ext cx="3048000" cy="368300"/>
          </a:xfrm>
          <a:prstGeom prst="rect">
            <a:avLst/>
          </a:prstGeom>
          <a:noFill/>
        </p:spPr>
        <p:txBody>
          <a:bodyPr wrap="square" rtlCol="0">
            <a:spAutoFit/>
          </a:bodyPr>
          <a:lstStyle/>
          <a:p>
            <a:r>
              <a:rPr lang="en-US" altLang="zh-CN" dirty="0">
                <a:solidFill>
                  <a:schemeClr val="tx1">
                    <a:lumMod val="65000"/>
                    <a:lumOff val="35000"/>
                  </a:schemeClr>
                </a:solidFill>
                <a:latin typeface="Calibri" panose="020F0502020204030204" charset="0"/>
                <a:cs typeface="Calibri" panose="020F0502020204030204" charset="0"/>
              </a:rPr>
              <a:t>Convex</a:t>
            </a:r>
            <a:r>
              <a:rPr lang="zh-CN" altLang="en-US" dirty="0">
                <a:solidFill>
                  <a:schemeClr val="tx1">
                    <a:lumMod val="65000"/>
                    <a:lumOff val="35000"/>
                  </a:schemeClr>
                </a:solidFill>
                <a:latin typeface="Calibri" panose="020F0502020204030204" charset="0"/>
                <a:cs typeface="Calibri" panose="020F0502020204030204" charset="0"/>
              </a:rPr>
              <a:t> barrier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35560" y="-27622"/>
            <a:ext cx="8229600" cy="1143000"/>
          </a:xfrm>
        </p:spPr>
        <p:txBody>
          <a:bodyPr/>
          <a:lstStyle/>
          <a:p>
            <a:r>
              <a:rPr lang="zh-CN" altLang="en-US" sz="3200" b="1" dirty="0">
                <a:solidFill>
                  <a:srgbClr val="00B050"/>
                </a:solidFill>
                <a:latin typeface="Tahoma" panose="020B0604030504040204" pitchFamily="34" charset="0"/>
                <a:cs typeface="Tahoma" panose="020B0604030504040204" pitchFamily="34" charset="0"/>
                <a:sym typeface="+mn-ea"/>
              </a:rPr>
              <a:t>Hydrocolloid</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 B</a:t>
            </a:r>
            <a:r>
              <a:rPr lang="zh-CN" altLang="en-US" sz="3200" b="1" dirty="0">
                <a:solidFill>
                  <a:srgbClr val="00B050"/>
                </a:solidFill>
                <a:latin typeface="Tahoma" panose="020B0604030504040204" pitchFamily="34" charset="0"/>
                <a:cs typeface="Tahoma" panose="020B0604030504040204" pitchFamily="34" charset="0"/>
                <a:sym typeface="+mn-ea"/>
              </a:rPr>
              <a:t>arrier</a:t>
            </a:r>
          </a:p>
        </p:txBody>
      </p:sp>
      <p:pic>
        <p:nvPicPr>
          <p:cNvPr id="2" name="图片 1" descr="1"/>
          <p:cNvPicPr>
            <a:picLocks noChangeAspect="1"/>
          </p:cNvPicPr>
          <p:nvPr/>
        </p:nvPicPr>
        <p:blipFill>
          <a:blip r:embed="rId3" cstate="email"/>
          <a:stretch>
            <a:fillRect/>
          </a:stretch>
        </p:blipFill>
        <p:spPr>
          <a:xfrm>
            <a:off x="0" y="904875"/>
            <a:ext cx="9144000" cy="595312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252095" y="-27305"/>
            <a:ext cx="9526905" cy="1143000"/>
          </a:xfrm>
        </p:spPr>
        <p:txBody>
          <a:bodyPr/>
          <a:lstStyle/>
          <a:p>
            <a:r>
              <a:rPr lang="zh-CN" altLang="en-US" sz="3200" b="1" dirty="0">
                <a:solidFill>
                  <a:srgbClr val="00B050"/>
                </a:solidFill>
                <a:latin typeface="Tahoma" panose="020B0604030504040204" pitchFamily="34" charset="0"/>
                <a:cs typeface="Tahoma" panose="020B0604030504040204" pitchFamily="34" charset="0"/>
                <a:sym typeface="+mn-ea"/>
              </a:rPr>
              <a:t>Hydrocolloid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B</a:t>
            </a:r>
            <a:r>
              <a:rPr lang="zh-CN" altLang="en-US" sz="3200" b="1" dirty="0">
                <a:solidFill>
                  <a:srgbClr val="00B050"/>
                </a:solidFill>
                <a:latin typeface="Tahoma" panose="020B0604030504040204" pitchFamily="34" charset="0"/>
                <a:cs typeface="Tahoma" panose="020B0604030504040204" pitchFamily="34" charset="0"/>
                <a:sym typeface="+mn-ea"/>
              </a:rPr>
              <a:t>arrier</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 W</a:t>
            </a:r>
            <a:r>
              <a:rPr lang="zh-CN" altLang="en-US" sz="3200" b="1" dirty="0">
                <a:solidFill>
                  <a:srgbClr val="00B050"/>
                </a:solidFill>
                <a:latin typeface="Tahoma" panose="020B0604030504040204" pitchFamily="34" charset="0"/>
                <a:cs typeface="Tahoma" panose="020B0604030504040204" pitchFamily="34" charset="0"/>
                <a:sym typeface="+mn-ea"/>
              </a:rPr>
              <a:t>ith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T</a:t>
            </a:r>
            <a:r>
              <a:rPr lang="zh-CN" altLang="en-US" sz="3200" b="1" dirty="0">
                <a:solidFill>
                  <a:srgbClr val="00B050"/>
                </a:solidFill>
                <a:latin typeface="Tahoma" panose="020B0604030504040204" pitchFamily="34" charset="0"/>
                <a:cs typeface="Tahoma" panose="020B0604030504040204" pitchFamily="34" charset="0"/>
                <a:sym typeface="+mn-ea"/>
              </a:rPr>
              <a:t>ape </a:t>
            </a:r>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sym typeface="+mn-ea"/>
              </a:rPr>
              <a:t>B</a:t>
            </a:r>
            <a:r>
              <a:rPr lang="zh-CN" altLang="en-US" sz="3200" b="1" dirty="0">
                <a:solidFill>
                  <a:srgbClr val="00B050"/>
                </a:solidFill>
                <a:latin typeface="Tahoma" panose="020B0604030504040204" pitchFamily="34" charset="0"/>
                <a:cs typeface="Tahoma" panose="020B0604030504040204" pitchFamily="34" charset="0"/>
                <a:sym typeface="+mn-ea"/>
              </a:rPr>
              <a:t>order</a:t>
            </a:r>
          </a:p>
        </p:txBody>
      </p:sp>
      <p:pic>
        <p:nvPicPr>
          <p:cNvPr id="2" name="图片 1" descr="2"/>
          <p:cNvPicPr>
            <a:picLocks noChangeAspect="1"/>
          </p:cNvPicPr>
          <p:nvPr/>
        </p:nvPicPr>
        <p:blipFill>
          <a:blip r:embed="rId3" cstate="email"/>
          <a:stretch>
            <a:fillRect/>
          </a:stretch>
        </p:blipFill>
        <p:spPr>
          <a:xfrm>
            <a:off x="0" y="908685"/>
            <a:ext cx="9203690" cy="599249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252095" y="-27305"/>
            <a:ext cx="9526905" cy="1143000"/>
          </a:xfrm>
        </p:spPr>
        <p:txBody>
          <a:bodyPr/>
          <a:lstStyle/>
          <a:p>
            <a:r>
              <a:rPr lang="en-US" altLang="zh-CN" sz="3200" b="1" dirty="0">
                <a:solidFill>
                  <a:srgbClr val="00B050"/>
                </a:solidFill>
                <a:latin typeface="Tahoma" panose="020B0604030504040204" pitchFamily="34" charset="0"/>
                <a:ea typeface="Tahoma" panose="020B0604030504040204" pitchFamily="34" charset="0"/>
                <a:cs typeface="Tahoma" panose="020B0604030504040204" pitchFamily="34" charset="0"/>
              </a:rPr>
              <a:t>Convex</a:t>
            </a:r>
            <a:r>
              <a:rPr lang="zh-CN" altLang="en-US" sz="3200" b="1" dirty="0">
                <a:solidFill>
                  <a:srgbClr val="00B050"/>
                </a:solidFill>
                <a:latin typeface="Tahoma" panose="020B0604030504040204" pitchFamily="34" charset="0"/>
                <a:cs typeface="Tahoma" panose="020B0604030504040204" pitchFamily="34" charset="0"/>
              </a:rPr>
              <a:t> barrier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一件式造口袋-4-1"/>
          <p:cNvPicPr>
            <a:picLocks noChangeAspect="1"/>
          </p:cNvPicPr>
          <p:nvPr/>
        </p:nvPicPr>
        <p:blipFill>
          <a:blip r:embed="rId2" cstate="email"/>
          <a:stretch>
            <a:fillRect/>
          </a:stretch>
        </p:blipFill>
        <p:spPr>
          <a:xfrm>
            <a:off x="-36830" y="0"/>
            <a:ext cx="9144000" cy="6858000"/>
          </a:xfrm>
          <a:prstGeom prst="rect">
            <a:avLst/>
          </a:prstGeom>
        </p:spPr>
      </p:pic>
      <p:sp>
        <p:nvSpPr>
          <p:cNvPr id="3" name="文本框 2"/>
          <p:cNvSpPr txBox="1"/>
          <p:nvPr/>
        </p:nvSpPr>
        <p:spPr>
          <a:xfrm>
            <a:off x="5292325" y="620078"/>
            <a:ext cx="3707765" cy="768350"/>
          </a:xfrm>
          <a:prstGeom prst="rect">
            <a:avLst/>
          </a:prstGeom>
          <a:noFill/>
        </p:spPr>
        <p:txBody>
          <a:bodyPr wrap="square" rtlCol="0">
            <a:spAutoFit/>
          </a:bodyPr>
          <a:lstStyle/>
          <a:p>
            <a:r>
              <a:rPr lang="zh-CN" altLang="en-US" sz="4400" b="1" dirty="0">
                <a:solidFill>
                  <a:srgbClr val="00B050"/>
                </a:solidFill>
                <a:latin typeface="Calibri" panose="020F0502020204030204" charset="0"/>
                <a:cs typeface="Calibri" panose="020F0502020204030204" charset="0"/>
              </a:rPr>
              <a:t>The Bag Body</a:t>
            </a:r>
          </a:p>
        </p:txBody>
      </p:sp>
      <p:pic>
        <p:nvPicPr>
          <p:cNvPr id="6" name="图片 5" descr="IMG_4023"/>
          <p:cNvPicPr>
            <a:picLocks noChangeAspect="1"/>
          </p:cNvPicPr>
          <p:nvPr/>
        </p:nvPicPr>
        <p:blipFill>
          <a:blip r:embed="rId3" cstate="email"/>
          <a:stretch>
            <a:fillRect/>
          </a:stretch>
        </p:blipFill>
        <p:spPr>
          <a:xfrm>
            <a:off x="107315" y="404495"/>
            <a:ext cx="7005320" cy="6286500"/>
          </a:xfrm>
          <a:prstGeom prst="rect">
            <a:avLst/>
          </a:prstGeom>
        </p:spPr>
      </p:pic>
      <p:sp>
        <p:nvSpPr>
          <p:cNvPr id="4" name="文本框 3"/>
          <p:cNvSpPr txBox="1"/>
          <p:nvPr/>
        </p:nvSpPr>
        <p:spPr>
          <a:xfrm>
            <a:off x="5723890" y="1556385"/>
            <a:ext cx="3048000" cy="1477328"/>
          </a:xfrm>
          <a:prstGeom prst="rect">
            <a:avLst/>
          </a:prstGeom>
          <a:noFill/>
        </p:spPr>
        <p:txBody>
          <a:bodyPr wrap="square" rtlCol="0">
            <a:spAutoFit/>
          </a:bodyPr>
          <a:lstStyle/>
          <a:p>
            <a:r>
              <a:rPr lang="en-US" altLang="zh-CN" b="1" dirty="0">
                <a:solidFill>
                  <a:schemeClr val="bg1"/>
                </a:solidFill>
                <a:latin typeface="Calibri" panose="020F0502020204030204" charset="0"/>
                <a:cs typeface="Calibri" panose="020F0502020204030204" charset="0"/>
              </a:rPr>
              <a:t>* </a:t>
            </a:r>
            <a:r>
              <a:rPr lang="zh-CN" altLang="en-US" b="1" dirty="0">
                <a:solidFill>
                  <a:schemeClr val="bg1"/>
                </a:solidFill>
                <a:latin typeface="Calibri" panose="020F0502020204030204" charset="0"/>
                <a:cs typeface="Calibri" panose="020F0502020204030204" charset="0"/>
              </a:rPr>
              <a:t>High barrier film, soft and strong</a:t>
            </a:r>
          </a:p>
          <a:p>
            <a:endParaRPr lang="en-US" altLang="zh-CN" b="1" dirty="0">
              <a:solidFill>
                <a:schemeClr val="bg1"/>
              </a:solidFill>
              <a:latin typeface="Calibri" panose="020F0502020204030204" charset="0"/>
              <a:cs typeface="Calibri" panose="020F0502020204030204" charset="0"/>
            </a:endParaRPr>
          </a:p>
          <a:p>
            <a:r>
              <a:rPr lang="en-US" altLang="zh-CN" b="1" dirty="0">
                <a:solidFill>
                  <a:schemeClr val="bg1"/>
                </a:solidFill>
                <a:latin typeface="Calibri" panose="020F0502020204030204" charset="0"/>
                <a:cs typeface="Calibri" panose="020F0502020204030204" charset="0"/>
              </a:rPr>
              <a:t>*</a:t>
            </a:r>
            <a:r>
              <a:rPr lang="zh-CN" altLang="en-US" b="1" dirty="0">
                <a:solidFill>
                  <a:schemeClr val="bg1"/>
                </a:solidFill>
                <a:latin typeface="Calibri" panose="020F0502020204030204" charset="0"/>
                <a:cs typeface="Calibri" panose="020F0502020204030204" charset="0"/>
              </a:rPr>
              <a:t>Good airtightness and no leakage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8-1.jpg一件式造口袋-8-1"/>
          <p:cNvPicPr>
            <a:picLocks noChangeAspect="1"/>
          </p:cNvPicPr>
          <p:nvPr/>
        </p:nvPicPr>
        <p:blipFill>
          <a:blip r:embed="rId6" cstate="email"/>
          <a:srcRect/>
          <a:stretch>
            <a:fillRect/>
          </a:stretch>
        </p:blipFill>
        <p:spPr>
          <a:xfrm>
            <a:off x="0" y="-27305"/>
            <a:ext cx="9144000" cy="6858000"/>
          </a:xfrm>
          <a:prstGeom prst="rect">
            <a:avLst/>
          </a:prstGeom>
          <a:ln>
            <a:solidFill>
              <a:schemeClr val="accent1"/>
            </a:solidFill>
          </a:ln>
        </p:spPr>
      </p:pic>
      <p:pic>
        <p:nvPicPr>
          <p:cNvPr id="5" name="图片 4" descr="一件式造口袋-8-4"/>
          <p:cNvPicPr>
            <a:picLocks noChangeAspect="1"/>
          </p:cNvPicPr>
          <p:nvPr/>
        </p:nvPicPr>
        <p:blipFill>
          <a:blip r:embed="rId7" cstate="email"/>
          <a:stretch>
            <a:fillRect/>
          </a:stretch>
        </p:blipFill>
        <p:spPr>
          <a:xfrm>
            <a:off x="6433502" y="4125482"/>
            <a:ext cx="617220" cy="1142365"/>
          </a:xfrm>
          <a:prstGeom prst="rect">
            <a:avLst/>
          </a:prstGeom>
        </p:spPr>
      </p:pic>
      <p:pic>
        <p:nvPicPr>
          <p:cNvPr id="6" name="图片 5" descr="一件式造口袋-8-2"/>
          <p:cNvPicPr>
            <a:picLocks noChangeAspect="1"/>
          </p:cNvPicPr>
          <p:nvPr/>
        </p:nvPicPr>
        <p:blipFill>
          <a:blip r:embed="rId8" cstate="email"/>
          <a:stretch>
            <a:fillRect/>
          </a:stretch>
        </p:blipFill>
        <p:spPr>
          <a:xfrm>
            <a:off x="3112135" y="2508250"/>
            <a:ext cx="1109980" cy="892175"/>
          </a:xfrm>
          <a:prstGeom prst="rect">
            <a:avLst/>
          </a:prstGeom>
        </p:spPr>
      </p:pic>
      <p:pic>
        <p:nvPicPr>
          <p:cNvPr id="7" name="图片 6" descr="一件式造口袋-8-3"/>
          <p:cNvPicPr>
            <a:picLocks noChangeAspect="1"/>
          </p:cNvPicPr>
          <p:nvPr/>
        </p:nvPicPr>
        <p:blipFill>
          <a:blip r:embed="rId9" cstate="email"/>
          <a:stretch>
            <a:fillRect/>
          </a:stretch>
        </p:blipFill>
        <p:spPr>
          <a:xfrm>
            <a:off x="5652135" y="2420620"/>
            <a:ext cx="1976120" cy="965835"/>
          </a:xfrm>
          <a:prstGeom prst="rect">
            <a:avLst/>
          </a:prstGeom>
        </p:spPr>
      </p:pic>
      <p:pic>
        <p:nvPicPr>
          <p:cNvPr id="3" name="图片 2" descr="640fac28fffcb065db989ac84918db2"/>
          <p:cNvPicPr>
            <a:picLocks noChangeAspect="1"/>
          </p:cNvPicPr>
          <p:nvPr/>
        </p:nvPicPr>
        <p:blipFill>
          <a:blip r:embed="rId10" cstate="email"/>
          <a:stretch>
            <a:fillRect/>
          </a:stretch>
        </p:blipFill>
        <p:spPr>
          <a:xfrm>
            <a:off x="2739277" y="4191695"/>
            <a:ext cx="2078990" cy="1046480"/>
          </a:xfrm>
          <a:prstGeom prst="rect">
            <a:avLst/>
          </a:prstGeom>
        </p:spPr>
      </p:pic>
      <p:sp>
        <p:nvSpPr>
          <p:cNvPr id="4" name="标题 1"/>
          <p:cNvSpPr>
            <a:spLocks noGrp="1"/>
          </p:cNvSpPr>
          <p:nvPr>
            <p:custDataLst>
              <p:tags r:id="rId1"/>
            </p:custDataLst>
          </p:nvPr>
        </p:nvSpPr>
        <p:spPr>
          <a:xfrm>
            <a:off x="457200" y="908368"/>
            <a:ext cx="8229600" cy="1143000"/>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zh-CN" altLang="en-US" sz="4000" b="1" dirty="0">
                <a:solidFill>
                  <a:srgbClr val="00B050"/>
                </a:solidFill>
                <a:latin typeface="Calibri" panose="020F0502020204030204" charset="0"/>
                <a:cs typeface="Calibri" panose="020F0502020204030204" charset="0"/>
              </a:rPr>
              <a:t>A Variety Of Bag Styles Are Available For Patients Of Different Ages</a:t>
            </a:r>
          </a:p>
        </p:txBody>
      </p:sp>
      <p:sp>
        <p:nvSpPr>
          <p:cNvPr id="8" name="文本框 7"/>
          <p:cNvSpPr txBox="1"/>
          <p:nvPr/>
        </p:nvSpPr>
        <p:spPr>
          <a:xfrm>
            <a:off x="3185170" y="3495357"/>
            <a:ext cx="1028065"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Neonate</a:t>
            </a:r>
          </a:p>
        </p:txBody>
      </p:sp>
      <p:sp>
        <p:nvSpPr>
          <p:cNvPr id="9" name="文本框 8"/>
          <p:cNvSpPr txBox="1"/>
          <p:nvPr>
            <p:custDataLst>
              <p:tags r:id="rId2"/>
            </p:custDataLst>
          </p:nvPr>
        </p:nvSpPr>
        <p:spPr>
          <a:xfrm>
            <a:off x="6350635" y="5413375"/>
            <a:ext cx="1248410"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Larger Size</a:t>
            </a:r>
          </a:p>
        </p:txBody>
      </p:sp>
      <p:sp>
        <p:nvSpPr>
          <p:cNvPr id="10" name="文本框 9"/>
          <p:cNvSpPr txBox="1"/>
          <p:nvPr>
            <p:custDataLst>
              <p:tags r:id="rId3"/>
            </p:custDataLst>
          </p:nvPr>
        </p:nvSpPr>
        <p:spPr>
          <a:xfrm>
            <a:off x="3264739" y="5413375"/>
            <a:ext cx="1028065" cy="368300"/>
          </a:xfrm>
          <a:prstGeom prst="rect">
            <a:avLst/>
          </a:prstGeom>
          <a:noFill/>
        </p:spPr>
        <p:txBody>
          <a:bodyPr wrap="square" rtlCol="0">
            <a:spAutoFit/>
          </a:bodyPr>
          <a:lstStyle/>
          <a:p>
            <a:r>
              <a:rPr lang="zh-CN" altLang="en-US" dirty="0">
                <a:solidFill>
                  <a:schemeClr val="tx1">
                    <a:lumMod val="65000"/>
                    <a:lumOff val="35000"/>
                  </a:schemeClr>
                </a:solidFill>
                <a:latin typeface="Calibri" panose="020F0502020204030204" charset="0"/>
                <a:cs typeface="Calibri" panose="020F0502020204030204" charset="0"/>
              </a:rPr>
              <a:t>Adult</a:t>
            </a:r>
          </a:p>
        </p:txBody>
      </p:sp>
      <p:sp>
        <p:nvSpPr>
          <p:cNvPr id="11" name="文本框 10"/>
          <p:cNvSpPr txBox="1"/>
          <p:nvPr>
            <p:custDataLst>
              <p:tags r:id="rId4"/>
            </p:custDataLst>
          </p:nvPr>
        </p:nvSpPr>
        <p:spPr>
          <a:xfrm>
            <a:off x="6228080" y="3500755"/>
            <a:ext cx="1028065" cy="368300"/>
          </a:xfrm>
          <a:prstGeom prst="rect">
            <a:avLst/>
          </a:prstGeom>
          <a:noFill/>
        </p:spPr>
        <p:txBody>
          <a:bodyPr wrap="square" rtlCol="0">
            <a:spAutoFit/>
          </a:bodyPr>
          <a:lstStyle/>
          <a:p>
            <a:r>
              <a:rPr lang="zh-CN" altLang="en-US">
                <a:solidFill>
                  <a:schemeClr val="tx1">
                    <a:lumMod val="65000"/>
                    <a:lumOff val="35000"/>
                  </a:schemeClr>
                </a:solidFill>
                <a:latin typeface="Calibri" panose="020F0502020204030204" charset="0"/>
                <a:cs typeface="Calibri" panose="020F0502020204030204" charset="0"/>
              </a:rPr>
              <a:t>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D:\OneDrive\桌面\一件式造口袋-ppt(1)\一件式造口袋-9-1.jpg一件式造口袋-9-1"/>
          <p:cNvPicPr>
            <a:picLocks noChangeAspect="1"/>
          </p:cNvPicPr>
          <p:nvPr/>
        </p:nvPicPr>
        <p:blipFill>
          <a:blip r:embed="rId2" cstate="email"/>
          <a:srcRect/>
          <a:stretch>
            <a:fillRect/>
          </a:stretch>
        </p:blipFill>
        <p:spPr>
          <a:xfrm>
            <a:off x="0" y="0"/>
            <a:ext cx="9144000" cy="6858000"/>
          </a:xfrm>
          <a:prstGeom prst="rect">
            <a:avLst/>
          </a:prstGeom>
          <a:ln>
            <a:solidFill>
              <a:schemeClr val="accent1"/>
            </a:solidFill>
          </a:ln>
        </p:spPr>
      </p:pic>
      <p:sp>
        <p:nvSpPr>
          <p:cNvPr id="3" name="文本框 2"/>
          <p:cNvSpPr txBox="1"/>
          <p:nvPr/>
        </p:nvSpPr>
        <p:spPr>
          <a:xfrm>
            <a:off x="4427984" y="704850"/>
            <a:ext cx="5544616" cy="1135380"/>
          </a:xfrm>
          <a:prstGeom prst="rect">
            <a:avLst/>
          </a:prstGeom>
          <a:noFill/>
        </p:spPr>
        <p:txBody>
          <a:bodyPr wrap="square" rtlCol="0">
            <a:noAutofit/>
          </a:bodyPr>
          <a:lstStyle/>
          <a:p>
            <a:r>
              <a:rPr lang="zh-CN" altLang="en-US" sz="3200" b="1" dirty="0">
                <a:solidFill>
                  <a:schemeClr val="bg1"/>
                </a:solidFill>
                <a:latin typeface="Calibri" panose="020F0502020204030204" charset="0"/>
                <a:cs typeface="Calibri" panose="020F0502020204030204" charset="0"/>
              </a:rPr>
              <a:t>Outer Lining Non</a:t>
            </a:r>
            <a:r>
              <a:rPr lang="en-US" altLang="zh-CN" sz="3200" b="1" dirty="0">
                <a:solidFill>
                  <a:schemeClr val="bg1"/>
                </a:solidFill>
                <a:latin typeface="Calibri" panose="020F0502020204030204" charset="0"/>
                <a:cs typeface="Calibri" panose="020F0502020204030204" charset="0"/>
              </a:rPr>
              <a:t>-</a:t>
            </a:r>
            <a:r>
              <a:rPr lang="zh-CN" altLang="en-US" sz="3200" b="1" dirty="0">
                <a:solidFill>
                  <a:schemeClr val="bg1"/>
                </a:solidFill>
                <a:latin typeface="Calibri" panose="020F0502020204030204" charset="0"/>
                <a:cs typeface="Calibri" panose="020F0502020204030204" charset="0"/>
              </a:rPr>
              <a:t>woven </a:t>
            </a:r>
            <a:endParaRPr lang="en-US" altLang="zh-CN" sz="3200" b="1" dirty="0">
              <a:solidFill>
                <a:schemeClr val="bg1"/>
              </a:solidFill>
              <a:latin typeface="Calibri" panose="020F0502020204030204" charset="0"/>
              <a:cs typeface="Calibri" panose="020F0502020204030204" charset="0"/>
            </a:endParaRPr>
          </a:p>
          <a:p>
            <a:r>
              <a:rPr lang="zh-CN" altLang="en-US" sz="3200" b="1" dirty="0">
                <a:solidFill>
                  <a:schemeClr val="bg1"/>
                </a:solidFill>
                <a:latin typeface="Calibri" panose="020F0502020204030204" charset="0"/>
                <a:cs typeface="Calibri" panose="020F0502020204030204" charset="0"/>
              </a:rPr>
              <a:t>Fabric</a:t>
            </a:r>
          </a:p>
        </p:txBody>
      </p:sp>
      <p:sp>
        <p:nvSpPr>
          <p:cNvPr id="4" name="文本框 3"/>
          <p:cNvSpPr txBox="1"/>
          <p:nvPr/>
        </p:nvSpPr>
        <p:spPr>
          <a:xfrm>
            <a:off x="4572000" y="2302510"/>
            <a:ext cx="3852545" cy="3046095"/>
          </a:xfrm>
          <a:prstGeom prst="rect">
            <a:avLst/>
          </a:prstGeom>
          <a:noFill/>
        </p:spPr>
        <p:txBody>
          <a:bodyPr wrap="square" rtlCol="0">
            <a:spAutoFit/>
          </a:bodyPr>
          <a:lstStyle/>
          <a:p>
            <a:r>
              <a:rPr lang="zh-CN" altLang="en-US" sz="2400">
                <a:solidFill>
                  <a:schemeClr val="bg1"/>
                </a:solidFill>
                <a:latin typeface="Calibri" panose="020F0502020204030204" charset="0"/>
                <a:cs typeface="Calibri" panose="020F0502020204030204" charset="0"/>
              </a:rPr>
              <a:t>Ultra-thin non-woven fabric, soft and comfortable</a:t>
            </a:r>
          </a:p>
          <a:p>
            <a:endParaRPr lang="zh-CN" altLang="en-US" sz="2400">
              <a:solidFill>
                <a:schemeClr val="bg1"/>
              </a:solidFill>
              <a:latin typeface="Calibri" panose="020F0502020204030204" charset="0"/>
              <a:cs typeface="Calibri" panose="020F0502020204030204" charset="0"/>
            </a:endParaRPr>
          </a:p>
          <a:p>
            <a:r>
              <a:rPr lang="zh-CN" altLang="en-US" sz="2400">
                <a:solidFill>
                  <a:schemeClr val="bg1"/>
                </a:solidFill>
                <a:latin typeface="Calibri" panose="020F0502020204030204" charset="0"/>
                <a:cs typeface="Calibri" panose="020F0502020204030204" charset="0"/>
              </a:rPr>
              <a:t>Waterproof fabric that stays fresh for a long time</a:t>
            </a:r>
          </a:p>
          <a:p>
            <a:endParaRPr lang="zh-CN" altLang="en-US" sz="2400">
              <a:solidFill>
                <a:schemeClr val="bg1"/>
              </a:solidFill>
              <a:latin typeface="Calibri" panose="020F0502020204030204" charset="0"/>
              <a:cs typeface="Calibri" panose="020F0502020204030204" charset="0"/>
            </a:endParaRPr>
          </a:p>
          <a:p>
            <a:r>
              <a:rPr lang="zh-CN" altLang="en-US" sz="2400">
                <a:solidFill>
                  <a:schemeClr val="bg1"/>
                </a:solidFill>
                <a:latin typeface="Calibri" panose="020F0502020204030204" charset="0"/>
                <a:cs typeface="Calibri" panose="020F0502020204030204" charset="0"/>
              </a:rPr>
              <a:t>Two colors available: skin color and white color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副标题 3074"/>
          <p:cNvSpPr>
            <a:spLocks noGrp="1"/>
          </p:cNvSpPr>
          <p:nvPr>
            <p:ph type="subTitle" idx="1"/>
          </p:nvPr>
        </p:nvSpPr>
        <p:spPr>
          <a:xfrm>
            <a:off x="323215" y="332740"/>
            <a:ext cx="6485890" cy="1692910"/>
          </a:xfrm>
        </p:spPr>
        <p:txBody>
          <a:bodyPr/>
          <a:lstStyle/>
          <a:p>
            <a:pPr algn="l" defTabSz="914400">
              <a:buClrTx/>
              <a:buSzTx/>
              <a:buFontTx/>
            </a:pPr>
            <a:r>
              <a:rPr lang="en-US" sz="3200" b="1" dirty="0">
                <a:solidFill>
                  <a:srgbClr val="00B050"/>
                </a:solidFill>
                <a:latin typeface="Calibri" panose="020F0502020204030204" charset="0"/>
                <a:ea typeface="宋体" panose="02010600030101010101" pitchFamily="2" charset="-122"/>
                <a:cs typeface="Calibri" panose="020F0502020204030204" charset="0"/>
                <a:sym typeface="+mn-ea"/>
              </a:rPr>
              <a:t>Schematic Diagram Of Anti-backflow Device</a:t>
            </a:r>
            <a:r>
              <a:rPr lang="en-US" sz="3200" b="1" kern="1200" baseline="0" dirty="0">
                <a:solidFill>
                  <a:srgbClr val="00B050"/>
                </a:solidFill>
                <a:latin typeface="Calibri" panose="020F0502020204030204" charset="0"/>
                <a:ea typeface="宋体" panose="02010600030101010101" pitchFamily="2" charset="-122"/>
                <a:cs typeface="Calibri" panose="020F0502020204030204" charset="0"/>
              </a:rPr>
              <a:t> </a:t>
            </a:r>
          </a:p>
        </p:txBody>
      </p:sp>
      <p:pic>
        <p:nvPicPr>
          <p:cNvPr id="2" name="图片 1" descr="尿袋回流"/>
          <p:cNvPicPr>
            <a:picLocks noChangeAspect="1"/>
          </p:cNvPicPr>
          <p:nvPr/>
        </p:nvPicPr>
        <p:blipFill>
          <a:blip r:embed="rId2"/>
          <a:stretch>
            <a:fillRect/>
          </a:stretch>
        </p:blipFill>
        <p:spPr>
          <a:xfrm>
            <a:off x="4067810" y="836295"/>
            <a:ext cx="4767580" cy="5200650"/>
          </a:xfrm>
          <a:prstGeom prst="rect">
            <a:avLst/>
          </a:prstGeom>
        </p:spPr>
      </p:pic>
      <p:sp>
        <p:nvSpPr>
          <p:cNvPr id="3" name="文本框 2"/>
          <p:cNvSpPr txBox="1"/>
          <p:nvPr/>
        </p:nvSpPr>
        <p:spPr>
          <a:xfrm>
            <a:off x="395605" y="2060575"/>
            <a:ext cx="3642360" cy="2553335"/>
          </a:xfrm>
          <a:prstGeom prst="rect">
            <a:avLst/>
          </a:prstGeom>
          <a:noFill/>
        </p:spPr>
        <p:txBody>
          <a:bodyPr wrap="square" rtlCol="0">
            <a:spAutoFit/>
          </a:bodyPr>
          <a:lstStyle/>
          <a:p>
            <a:r>
              <a:rPr lang="zh-CN" altLang="en-US" sz="2000" b="1">
                <a:solidFill>
                  <a:schemeClr val="tx1">
                    <a:lumMod val="65000"/>
                    <a:lumOff val="35000"/>
                  </a:schemeClr>
                </a:solidFill>
                <a:latin typeface="Calibri" panose="020F0502020204030204" charset="0"/>
                <a:cs typeface="Calibri" panose="020F0502020204030204" charset="0"/>
                <a:sym typeface="+mn-ea"/>
              </a:rPr>
              <a:t>The anti-reflux device can prevent urine from flowing back to the top of the stoma bag and erode the skin around the stoma, effectively avoiding skin allergies and ulcers caused by soaking the skin around the stoma, and ensuring the comfort of use.</a:t>
            </a:r>
            <a:endParaRPr lang="zh-CN" altLang="en-US" sz="2000" b="1">
              <a:solidFill>
                <a:schemeClr val="tx1">
                  <a:lumMod val="65000"/>
                  <a:lumOff val="35000"/>
                </a:schemeClr>
              </a:solidFill>
              <a:latin typeface="Calibri" panose="020F0502020204030204" charset="0"/>
              <a:cs typeface="Calibri" panose="020F050202020403020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3" cstate="email"/>
          <a:stretch>
            <a:fillRect/>
          </a:stretch>
        </p:blipFill>
        <p:spPr>
          <a:xfrm>
            <a:off x="-36195" y="-27305"/>
            <a:ext cx="9179560" cy="6885305"/>
          </a:xfrm>
          <a:prstGeom prst="rect">
            <a:avLst/>
          </a:prstGeom>
        </p:spPr>
      </p:pic>
      <p:pic>
        <p:nvPicPr>
          <p:cNvPr id="8" name="图片 7" descr="一件式造口袋-17-2"/>
          <p:cNvPicPr>
            <a:picLocks noChangeAspect="1"/>
          </p:cNvPicPr>
          <p:nvPr/>
        </p:nvPicPr>
        <p:blipFill>
          <a:blip r:embed="rId4"/>
          <a:stretch>
            <a:fillRect/>
          </a:stretch>
        </p:blipFill>
        <p:spPr>
          <a:xfrm>
            <a:off x="258445" y="1934237"/>
            <a:ext cx="4685665" cy="2776827"/>
          </a:xfrm>
          <a:prstGeom prst="rect">
            <a:avLst/>
          </a:prstGeom>
        </p:spPr>
      </p:pic>
      <p:sp>
        <p:nvSpPr>
          <p:cNvPr id="10" name="文本框 9"/>
          <p:cNvSpPr txBox="1"/>
          <p:nvPr/>
        </p:nvSpPr>
        <p:spPr>
          <a:xfrm>
            <a:off x="5069840" y="2574925"/>
            <a:ext cx="3815715" cy="192913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1. </a:t>
            </a:r>
            <a:r>
              <a:rPr sz="2400" b="1" dirty="0">
                <a:solidFill>
                  <a:schemeClr val="tx1">
                    <a:lumMod val="65000"/>
                    <a:lumOff val="35000"/>
                  </a:schemeClr>
                </a:solidFill>
                <a:latin typeface="Calibri" panose="020F0502020204030204" charset="0"/>
                <a:cs typeface="Calibri" panose="020F0502020204030204" charset="0"/>
              </a:rPr>
              <a:t>Wash the skin around the stoma with warm water or </a:t>
            </a:r>
          </a:p>
          <a:p>
            <a:r>
              <a:rPr sz="2400" b="1" dirty="0">
                <a:solidFill>
                  <a:schemeClr val="tx1">
                    <a:lumMod val="65000"/>
                    <a:lumOff val="35000"/>
                  </a:schemeClr>
                </a:solidFill>
                <a:latin typeface="Calibri" panose="020F0502020204030204" charset="0"/>
                <a:cs typeface="Calibri" panose="020F0502020204030204" charset="0"/>
              </a:rPr>
              <a:t>saline and wait for the skin to dry</a:t>
            </a:r>
          </a:p>
        </p:txBody>
      </p:sp>
      <p:sp>
        <p:nvSpPr>
          <p:cNvPr id="3" name="标题 3073"/>
          <p:cNvSpPr>
            <a:spLocks noGrp="1"/>
          </p:cNvSpPr>
          <p:nvPr>
            <p:custDataLst>
              <p:tags r:id="rId1"/>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Urostomy Bag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一件式造口袋-17-3"/>
          <p:cNvPicPr>
            <a:picLocks noChangeAspect="1"/>
          </p:cNvPicPr>
          <p:nvPr/>
        </p:nvPicPr>
        <p:blipFill>
          <a:blip r:embed="rId5"/>
          <a:stretch>
            <a:fillRect/>
          </a:stretch>
        </p:blipFill>
        <p:spPr>
          <a:xfrm>
            <a:off x="323528" y="2101703"/>
            <a:ext cx="4765997" cy="2824627"/>
          </a:xfrm>
          <a:prstGeom prst="rect">
            <a:avLst/>
          </a:prstGeom>
        </p:spPr>
      </p:pic>
      <p:sp>
        <p:nvSpPr>
          <p:cNvPr id="10" name="文本框 9"/>
          <p:cNvSpPr txBox="1"/>
          <p:nvPr>
            <p:custDataLst>
              <p:tags r:id="rId1"/>
            </p:custDataLst>
          </p:nvPr>
        </p:nvSpPr>
        <p:spPr>
          <a:xfrm>
            <a:off x="5147945" y="2574925"/>
            <a:ext cx="3815715" cy="1929130"/>
          </a:xfrm>
          <a:prstGeom prst="rect">
            <a:avLst/>
          </a:prstGeom>
          <a:noFill/>
        </p:spPr>
        <p:txBody>
          <a:bodyPr wrap="square" rtlCol="0">
            <a:noAutofit/>
          </a:bodyPr>
          <a:lstStyle/>
          <a:p>
            <a:r>
              <a:rPr lang="zh-CN" altLang="en-US" sz="2400" b="1">
                <a:solidFill>
                  <a:schemeClr val="tx1">
                    <a:lumMod val="65000"/>
                    <a:lumOff val="35000"/>
                  </a:schemeClr>
                </a:solidFill>
                <a:latin typeface="Calibri" panose="020F0502020204030204" charset="0"/>
                <a:cs typeface="Calibri" panose="020F0502020204030204" charset="0"/>
              </a:rPr>
              <a:t>2. Measure your stoma and cut the barrier to the appropriate size/shape.</a:t>
            </a:r>
          </a:p>
        </p:txBody>
      </p:sp>
      <p:sp>
        <p:nvSpPr>
          <p:cNvPr id="4" name="标题 3073"/>
          <p:cNvSpPr>
            <a:spLocks noGrp="1"/>
          </p:cNvSpPr>
          <p:nvPr>
            <p:custDataLst>
              <p:tags r:id="rId2"/>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Urostomy Bag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一件式造口袋-17-4"/>
          <p:cNvPicPr>
            <a:picLocks noChangeAspect="1"/>
          </p:cNvPicPr>
          <p:nvPr/>
        </p:nvPicPr>
        <p:blipFill>
          <a:blip r:embed="rId5"/>
          <a:stretch>
            <a:fillRect/>
          </a:stretch>
        </p:blipFill>
        <p:spPr>
          <a:xfrm>
            <a:off x="243044" y="2132856"/>
            <a:ext cx="4480086" cy="2655044"/>
          </a:xfrm>
          <a:prstGeom prst="rect">
            <a:avLst/>
          </a:prstGeom>
        </p:spPr>
      </p:pic>
      <p:sp>
        <p:nvSpPr>
          <p:cNvPr id="10" name="文本框 9"/>
          <p:cNvSpPr txBox="1"/>
          <p:nvPr>
            <p:custDataLst>
              <p:tags r:id="rId1"/>
            </p:custDataLst>
          </p:nvPr>
        </p:nvSpPr>
        <p:spPr>
          <a:xfrm>
            <a:off x="5003800" y="2348865"/>
            <a:ext cx="3815715" cy="1929130"/>
          </a:xfrm>
          <a:prstGeom prst="rect">
            <a:avLst/>
          </a:prstGeom>
          <a:noFill/>
        </p:spPr>
        <p:txBody>
          <a:bodyPr wrap="square" rtlCol="0">
            <a:noAutofit/>
          </a:bodyPr>
          <a:lstStyle/>
          <a:p>
            <a:r>
              <a:rPr lang="zh-CN" altLang="en-US" sz="2400" b="1" dirty="0">
                <a:solidFill>
                  <a:schemeClr val="tx1">
                    <a:lumMod val="65000"/>
                    <a:lumOff val="35000"/>
                  </a:schemeClr>
                </a:solidFill>
                <a:latin typeface="Calibri" panose="020F0502020204030204" charset="0"/>
                <a:cs typeface="Calibri" panose="020F0502020204030204" charset="0"/>
              </a:rPr>
              <a:t>3. You can choose to place gauze on the stoma to prevent feces and exudates from flowing out when pasting the hydrocolloid barrier.</a:t>
            </a:r>
          </a:p>
        </p:txBody>
      </p:sp>
      <p:sp>
        <p:nvSpPr>
          <p:cNvPr id="4" name="标题 3073"/>
          <p:cNvSpPr>
            <a:spLocks noGrp="1"/>
          </p:cNvSpPr>
          <p:nvPr>
            <p:custDataLst>
              <p:tags r:id="rId2"/>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Urostomy Bag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一件式造口袋-ppt(1)\一件式造口袋-17-6.png一件式造口袋-17-6"/>
          <p:cNvPicPr>
            <a:picLocks noChangeAspect="1"/>
          </p:cNvPicPr>
          <p:nvPr/>
        </p:nvPicPr>
        <p:blipFill>
          <a:blip r:embed="rId5" cstate="email"/>
          <a:srcRect/>
          <a:stretch>
            <a:fillRect/>
          </a:stretch>
        </p:blipFill>
        <p:spPr>
          <a:xfrm>
            <a:off x="347760" y="2046606"/>
            <a:ext cx="4238209" cy="2543174"/>
          </a:xfrm>
          <a:prstGeom prst="rect">
            <a:avLst/>
          </a:prstGeom>
        </p:spPr>
      </p:pic>
      <p:sp>
        <p:nvSpPr>
          <p:cNvPr id="10" name="文本框 9"/>
          <p:cNvSpPr txBox="1"/>
          <p:nvPr>
            <p:custDataLst>
              <p:tags r:id="rId1"/>
            </p:custDataLst>
          </p:nvPr>
        </p:nvSpPr>
        <p:spPr>
          <a:xfrm>
            <a:off x="4859655" y="2348865"/>
            <a:ext cx="4031615" cy="192913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4</a:t>
            </a:r>
            <a:r>
              <a:rPr lang="zh-CN" altLang="en-US" sz="2400" b="1" dirty="0">
                <a:solidFill>
                  <a:schemeClr val="tx1">
                    <a:lumMod val="65000"/>
                    <a:lumOff val="35000"/>
                  </a:schemeClr>
                </a:solidFill>
                <a:latin typeface="Calibri" panose="020F0502020204030204" charset="0"/>
                <a:cs typeface="Calibri" panose="020F0502020204030204" charset="0"/>
              </a:rPr>
              <a:t>. Peel off the PET protective film from the barrier to </a:t>
            </a:r>
          </a:p>
          <a:p>
            <a:r>
              <a:rPr lang="zh-CN" altLang="en-US" sz="2400" b="1" dirty="0">
                <a:solidFill>
                  <a:schemeClr val="tx1">
                    <a:lumMod val="65000"/>
                    <a:lumOff val="35000"/>
                  </a:schemeClr>
                </a:solidFill>
                <a:latin typeface="Calibri" panose="020F0502020204030204" charset="0"/>
                <a:cs typeface="Calibri" panose="020F0502020204030204" charset="0"/>
              </a:rPr>
              <a:t>expose the hydrocolloid adhesive.</a:t>
            </a:r>
          </a:p>
        </p:txBody>
      </p:sp>
      <p:sp>
        <p:nvSpPr>
          <p:cNvPr id="4" name="标题 3073"/>
          <p:cNvSpPr>
            <a:spLocks noGrp="1"/>
          </p:cNvSpPr>
          <p:nvPr>
            <p:custDataLst>
              <p:tags r:id="rId2"/>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Urostomy Bag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pic>
        <p:nvPicPr>
          <p:cNvPr id="3" name="图片 2" descr="D:\OneDrive\桌面\一件式造口袋-ppt(1)\一件式造口袋-17-7.png一件式造口袋-17-7"/>
          <p:cNvPicPr>
            <a:picLocks noChangeAspect="1"/>
          </p:cNvPicPr>
          <p:nvPr/>
        </p:nvPicPr>
        <p:blipFill>
          <a:blip r:embed="rId5" cstate="email"/>
          <a:srcRect/>
          <a:stretch>
            <a:fillRect/>
          </a:stretch>
        </p:blipFill>
        <p:spPr>
          <a:xfrm>
            <a:off x="323528" y="2087121"/>
            <a:ext cx="4297367" cy="2546474"/>
          </a:xfrm>
          <a:prstGeom prst="rect">
            <a:avLst/>
          </a:prstGeom>
        </p:spPr>
      </p:pic>
      <p:sp>
        <p:nvSpPr>
          <p:cNvPr id="10" name="文本框 9"/>
          <p:cNvSpPr txBox="1"/>
          <p:nvPr>
            <p:custDataLst>
              <p:tags r:id="rId1"/>
            </p:custDataLst>
          </p:nvPr>
        </p:nvSpPr>
        <p:spPr>
          <a:xfrm>
            <a:off x="4860290" y="1844675"/>
            <a:ext cx="3815715" cy="1929130"/>
          </a:xfrm>
          <a:prstGeom prst="rect">
            <a:avLst/>
          </a:prstGeom>
          <a:noFill/>
        </p:spPr>
        <p:txBody>
          <a:bodyPr wrap="square" rtlCol="0">
            <a:noAutofit/>
          </a:bodyPr>
          <a:lstStyle/>
          <a:p>
            <a:r>
              <a:rPr lang="en-US" altLang="zh-CN" sz="2400" b="1">
                <a:solidFill>
                  <a:schemeClr val="tx1">
                    <a:lumMod val="65000"/>
                    <a:lumOff val="35000"/>
                  </a:schemeClr>
                </a:solidFill>
                <a:latin typeface="Calibri" panose="020F0502020204030204" charset="0"/>
                <a:cs typeface="Calibri" panose="020F0502020204030204" charset="0"/>
              </a:rPr>
              <a:t>5</a:t>
            </a:r>
            <a:r>
              <a:rPr lang="zh-CN" altLang="en-US" sz="2400" b="1">
                <a:solidFill>
                  <a:schemeClr val="tx1">
                    <a:lumMod val="65000"/>
                    <a:lumOff val="35000"/>
                  </a:schemeClr>
                </a:solidFill>
                <a:latin typeface="Calibri" panose="020F0502020204030204" charset="0"/>
                <a:cs typeface="Calibri" panose="020F0502020204030204" charset="0"/>
              </a:rPr>
              <a:t>. Let a small amount of air enter the bag to prevent the </a:t>
            </a:r>
          </a:p>
          <a:p>
            <a:r>
              <a:rPr lang="zh-CN" altLang="en-US" sz="2400" b="1">
                <a:solidFill>
                  <a:schemeClr val="tx1">
                    <a:lumMod val="65000"/>
                    <a:lumOff val="35000"/>
                  </a:schemeClr>
                </a:solidFill>
                <a:latin typeface="Calibri" panose="020F0502020204030204" charset="0"/>
                <a:cs typeface="Calibri" panose="020F0502020204030204" charset="0"/>
              </a:rPr>
              <a:t>ostomy bag from sticking together during use. Align </a:t>
            </a:r>
          </a:p>
          <a:p>
            <a:r>
              <a:rPr lang="zh-CN" altLang="en-US" sz="2400" b="1">
                <a:solidFill>
                  <a:schemeClr val="tx1">
                    <a:lumMod val="65000"/>
                    <a:lumOff val="35000"/>
                  </a:schemeClr>
                </a:solidFill>
                <a:latin typeface="Calibri" panose="020F0502020204030204" charset="0"/>
                <a:cs typeface="Calibri" panose="020F0502020204030204" charset="0"/>
              </a:rPr>
              <a:t>the hydrocolloid barrier with the stoma and apply </a:t>
            </a:r>
          </a:p>
          <a:p>
            <a:r>
              <a:rPr lang="zh-CN" altLang="en-US" sz="2400" b="1">
                <a:solidFill>
                  <a:schemeClr val="tx1">
                    <a:lumMod val="65000"/>
                    <a:lumOff val="35000"/>
                  </a:schemeClr>
                </a:solidFill>
                <a:latin typeface="Calibri" panose="020F0502020204030204" charset="0"/>
                <a:cs typeface="Calibri" panose="020F0502020204030204" charset="0"/>
              </a:rPr>
              <a:t>pressure so that it adheres completely to the skin.</a:t>
            </a:r>
          </a:p>
        </p:txBody>
      </p:sp>
      <p:sp>
        <p:nvSpPr>
          <p:cNvPr id="4" name="标题 3073"/>
          <p:cNvSpPr>
            <a:spLocks noGrp="1"/>
          </p:cNvSpPr>
          <p:nvPr>
            <p:custDataLst>
              <p:tags r:id="rId2"/>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Urostomy Bag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5" cstate="email"/>
          <a:stretch>
            <a:fillRect/>
          </a:stretch>
        </p:blipFill>
        <p:spPr>
          <a:xfrm>
            <a:off x="-36195" y="-27305"/>
            <a:ext cx="9179560" cy="6885305"/>
          </a:xfrm>
          <a:prstGeom prst="rect">
            <a:avLst/>
          </a:prstGeom>
        </p:spPr>
      </p:pic>
      <p:sp>
        <p:nvSpPr>
          <p:cNvPr id="9" name="标题 3073"/>
          <p:cNvSpPr>
            <a:spLocks noGrp="1"/>
          </p:cNvSpPr>
          <p:nvPr>
            <p:custDataLst>
              <p:tags r:id="rId1"/>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sz="3200" b="1" kern="1200" baseline="0" dirty="0">
                <a:solidFill>
                  <a:srgbClr val="00B050"/>
                </a:solidFill>
                <a:latin typeface="Calibri" panose="020F0502020204030204" charset="0"/>
                <a:ea typeface="宋体" panose="02010600030101010101" pitchFamily="2" charset="-122"/>
                <a:cs typeface="Calibri" panose="020F0502020204030204" charset="0"/>
              </a:rPr>
              <a:t>User Guide For One-piece Urostomy Bag</a:t>
            </a:r>
          </a:p>
        </p:txBody>
      </p:sp>
      <p:sp>
        <p:nvSpPr>
          <p:cNvPr id="10" name="文本框 9"/>
          <p:cNvSpPr txBox="1"/>
          <p:nvPr>
            <p:custDataLst>
              <p:tags r:id="rId2"/>
            </p:custDataLst>
          </p:nvPr>
        </p:nvSpPr>
        <p:spPr>
          <a:xfrm>
            <a:off x="4790440" y="2276475"/>
            <a:ext cx="3896360" cy="2082800"/>
          </a:xfrm>
          <a:prstGeom prst="rect">
            <a:avLst/>
          </a:prstGeom>
          <a:noFill/>
        </p:spPr>
        <p:txBody>
          <a:bodyPr wrap="square" rtlCol="0">
            <a:noAutofit/>
          </a:bodyPr>
          <a:lstStyle/>
          <a:p>
            <a:r>
              <a:rPr lang="en-US" altLang="zh-CN" sz="2400" b="1" dirty="0">
                <a:solidFill>
                  <a:schemeClr val="tx1">
                    <a:lumMod val="65000"/>
                    <a:lumOff val="35000"/>
                  </a:schemeClr>
                </a:solidFill>
                <a:latin typeface="Calibri" panose="020F0502020204030204" charset="0"/>
                <a:cs typeface="Calibri" panose="020F0502020204030204" charset="0"/>
              </a:rPr>
              <a:t>6. </a:t>
            </a:r>
            <a:r>
              <a:rPr lang="zh-CN" altLang="en-US" sz="2400" b="1" dirty="0">
                <a:solidFill>
                  <a:schemeClr val="tx1">
                    <a:lumMod val="65000"/>
                    <a:lumOff val="35000"/>
                  </a:schemeClr>
                </a:solidFill>
                <a:latin typeface="Calibri" panose="020F0502020204030204" charset="0"/>
                <a:cs typeface="Calibri" panose="020F0502020204030204" charset="0"/>
              </a:rPr>
              <a:t>Unplug the drain valve, empty the urine on the toilet, </a:t>
            </a:r>
          </a:p>
          <a:p>
            <a:r>
              <a:rPr lang="zh-CN" altLang="en-US" sz="2400" b="1" dirty="0">
                <a:solidFill>
                  <a:schemeClr val="tx1">
                    <a:lumMod val="65000"/>
                    <a:lumOff val="35000"/>
                  </a:schemeClr>
                </a:solidFill>
                <a:latin typeface="Calibri" panose="020F0502020204030204" charset="0"/>
                <a:cs typeface="Calibri" panose="020F0502020204030204" charset="0"/>
              </a:rPr>
              <a:t>close the drain valve again, and continue using the </a:t>
            </a:r>
          </a:p>
          <a:p>
            <a:r>
              <a:rPr lang="zh-CN" altLang="en-US" sz="2400" b="1" dirty="0">
                <a:solidFill>
                  <a:schemeClr val="tx1">
                    <a:lumMod val="65000"/>
                    <a:lumOff val="35000"/>
                  </a:schemeClr>
                </a:solidFill>
                <a:latin typeface="Calibri" panose="020F0502020204030204" charset="0"/>
                <a:cs typeface="Calibri" panose="020F0502020204030204" charset="0"/>
              </a:rPr>
              <a:t>urostomy bag</a:t>
            </a:r>
            <a:r>
              <a:rPr lang="en-US" altLang="zh-CN" sz="2400" b="1" dirty="0">
                <a:solidFill>
                  <a:schemeClr val="tx1">
                    <a:lumMod val="65000"/>
                    <a:lumOff val="35000"/>
                  </a:schemeClr>
                </a:solidFill>
                <a:latin typeface="Calibri" panose="020F0502020204030204" charset="0"/>
                <a:cs typeface="Calibri" panose="020F0502020204030204" charset="0"/>
              </a:rPr>
              <a:t>.</a:t>
            </a:r>
          </a:p>
        </p:txBody>
      </p:sp>
      <p:pic>
        <p:nvPicPr>
          <p:cNvPr id="4" name="图片 3" descr="D:\OneDrive\桌面\一件式尿袋.png一件式尿袋"/>
          <p:cNvPicPr>
            <a:picLocks noChangeAspect="1"/>
          </p:cNvPicPr>
          <p:nvPr>
            <p:custDataLst>
              <p:tags r:id="rId3"/>
            </p:custDataLst>
          </p:nvPr>
        </p:nvPicPr>
        <p:blipFill>
          <a:blip r:embed="rId6"/>
          <a:srcRect/>
          <a:stretch>
            <a:fillRect/>
          </a:stretch>
        </p:blipFill>
        <p:spPr>
          <a:xfrm>
            <a:off x="368457" y="2087121"/>
            <a:ext cx="4207510" cy="254647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descr="一件式造口袋-17-1"/>
          <p:cNvPicPr>
            <a:picLocks noGrp="1" noChangeAspect="1"/>
          </p:cNvPicPr>
          <p:nvPr>
            <p:ph idx="1"/>
          </p:nvPr>
        </p:nvPicPr>
        <p:blipFill>
          <a:blip r:embed="rId4" cstate="email"/>
          <a:stretch>
            <a:fillRect/>
          </a:stretch>
        </p:blipFill>
        <p:spPr>
          <a:xfrm>
            <a:off x="-36195" y="-27305"/>
            <a:ext cx="9179560" cy="6885305"/>
          </a:xfrm>
          <a:prstGeom prst="rect">
            <a:avLst/>
          </a:prstGeom>
        </p:spPr>
      </p:pic>
      <p:sp>
        <p:nvSpPr>
          <p:cNvPr id="9" name="标题 3073"/>
          <p:cNvSpPr>
            <a:spLocks noGrp="1"/>
          </p:cNvSpPr>
          <p:nvPr>
            <p:custDataLst>
              <p:tags r:id="rId1"/>
            </p:custDataLst>
          </p:nvPr>
        </p:nvSpPr>
        <p:spPr>
          <a:xfrm>
            <a:off x="541020" y="218350"/>
            <a:ext cx="7772400" cy="147002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500" b="0" i="0" u="none" kern="1200" baseline="0">
                <a:solidFill>
                  <a:schemeClr val="tx2"/>
                </a:solidFill>
                <a:latin typeface="+mj-lt"/>
                <a:ea typeface="+mj-ea"/>
                <a:cs typeface="+mj-cs"/>
              </a:defRPr>
            </a:lvl1pPr>
          </a:lstStyle>
          <a:p>
            <a:pPr defTabSz="914400">
              <a:buClrTx/>
              <a:buSzTx/>
              <a:buFontTx/>
              <a:buNone/>
            </a:pPr>
            <a:r>
              <a:rPr lang="en-US" sz="4800" b="1" kern="1200" baseline="0" dirty="0">
                <a:solidFill>
                  <a:srgbClr val="00B050"/>
                </a:solidFill>
                <a:latin typeface="Calibri" panose="020F0502020204030204" charset="0"/>
                <a:ea typeface="宋体" panose="02010600030101010101" pitchFamily="2" charset="-122"/>
                <a:cs typeface="Calibri" panose="020F0502020204030204" charset="0"/>
              </a:rPr>
              <a:t>C</a:t>
            </a:r>
            <a:r>
              <a:rPr sz="4800" b="1" kern="1200" baseline="0" dirty="0">
                <a:solidFill>
                  <a:srgbClr val="00B050"/>
                </a:solidFill>
                <a:latin typeface="Calibri" panose="020F0502020204030204" charset="0"/>
                <a:ea typeface="宋体" panose="02010600030101010101" pitchFamily="2" charset="-122"/>
                <a:cs typeface="Calibri" panose="020F0502020204030204" charset="0"/>
              </a:rPr>
              <a:t>aution</a:t>
            </a:r>
            <a:endParaRPr sz="4400" b="1" kern="1200" baseline="0" dirty="0">
              <a:solidFill>
                <a:srgbClr val="00B050"/>
              </a:solidFill>
              <a:latin typeface="Calibri" panose="020F0502020204030204" charset="0"/>
              <a:ea typeface="宋体" panose="02010600030101010101" pitchFamily="2" charset="-122"/>
              <a:cs typeface="Calibri" panose="020F0502020204030204" charset="0"/>
            </a:endParaRPr>
          </a:p>
        </p:txBody>
      </p:sp>
      <p:sp>
        <p:nvSpPr>
          <p:cNvPr id="10" name="文本框 9"/>
          <p:cNvSpPr txBox="1"/>
          <p:nvPr>
            <p:custDataLst>
              <p:tags r:id="rId2"/>
            </p:custDataLst>
          </p:nvPr>
        </p:nvSpPr>
        <p:spPr>
          <a:xfrm>
            <a:off x="541020" y="1556384"/>
            <a:ext cx="8229600" cy="4176872"/>
          </a:xfrm>
          <a:prstGeom prst="rect">
            <a:avLst/>
          </a:prstGeom>
          <a:noFill/>
        </p:spPr>
        <p:txBody>
          <a:bodyPr wrap="square" rtlCol="0">
            <a:noAutofit/>
          </a:bodyPr>
          <a:lstStyle/>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en-US" altLang="zh-CN" sz="2000" b="1" dirty="0">
                <a:solidFill>
                  <a:schemeClr val="tx1">
                    <a:lumMod val="65000"/>
                    <a:lumOff val="35000"/>
                  </a:schemeClr>
                </a:solidFill>
                <a:latin typeface="Calibri" panose="020F0502020204030204" charset="0"/>
                <a:cs typeface="Calibri" panose="020F0502020204030204" charset="0"/>
              </a:rPr>
              <a:t>1. </a:t>
            </a:r>
            <a:r>
              <a:rPr lang="zh-CN" altLang="en-US" sz="2000" b="1" dirty="0">
                <a:solidFill>
                  <a:schemeClr val="tx1">
                    <a:lumMod val="65000"/>
                    <a:lumOff val="35000"/>
                  </a:schemeClr>
                </a:solidFill>
                <a:latin typeface="Calibri" panose="020F0502020204030204" charset="0"/>
                <a:cs typeface="Calibri" panose="020F0502020204030204" charset="0"/>
              </a:rPr>
              <a:t>It is used in patients with a urostomy</a:t>
            </a:r>
            <a:r>
              <a:rPr lang="en-US" altLang="zh-CN" sz="2000" b="1" dirty="0">
                <a:solidFill>
                  <a:schemeClr val="tx1">
                    <a:lumMod val="65000"/>
                    <a:lumOff val="35000"/>
                  </a:schemeClr>
                </a:solidFill>
                <a:latin typeface="Calibri" panose="020F0502020204030204" charset="0"/>
                <a:cs typeface="Calibri" panose="020F0502020204030204" charset="0"/>
              </a:rPr>
              <a:t>.</a:t>
            </a:r>
          </a:p>
          <a:p>
            <a:pPr marL="457200" indent="-457200">
              <a:buAutoNum type="arabicPeriod"/>
            </a:pPr>
            <a:endParaRPr lang="zh-CN" altLang="en-US"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2. Usually it can be used for 1 to 3 days, continuous use will affect the adhesion ability, it is recommended to replace it every day</a:t>
            </a:r>
          </a:p>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3. Urostomy bag can not be recycled.</a:t>
            </a:r>
          </a:p>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4. The urostomy bag should not be thrown directly into the toilet or sewer, nor should it be discarded casually. Please pay attention to environmental protection.</a:t>
            </a:r>
          </a:p>
          <a:p>
            <a:endParaRPr lang="en-US" altLang="zh-CN" sz="2000" b="1" dirty="0">
              <a:solidFill>
                <a:schemeClr val="tx1">
                  <a:lumMod val="65000"/>
                  <a:lumOff val="35000"/>
                </a:schemeClr>
              </a:solidFill>
              <a:latin typeface="Calibri" panose="020F0502020204030204" charset="0"/>
              <a:cs typeface="Calibri" panose="020F0502020204030204" charset="0"/>
            </a:endParaRPr>
          </a:p>
          <a:p>
            <a:r>
              <a:rPr lang="zh-CN" altLang="en-US" sz="2000" b="1" dirty="0">
                <a:solidFill>
                  <a:schemeClr val="tx1">
                    <a:lumMod val="65000"/>
                    <a:lumOff val="35000"/>
                  </a:schemeClr>
                </a:solidFill>
                <a:latin typeface="Calibri" panose="020F0502020204030204" charset="0"/>
                <a:cs typeface="Calibri" panose="020F0502020204030204" charset="0"/>
              </a:rPr>
              <a:t>5. Patients allergenic to adhesive should use it with caution.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endParaRPr sz="4400" kern="1200" baseline="0">
              <a:latin typeface="Arial" panose="020B0604020202020204" pitchFamily="34" charset="0"/>
              <a:ea typeface="宋体" panose="02010600030101010101" pitchFamily="2" charset="-122"/>
            </a:endParaRPr>
          </a:p>
        </p:txBody>
      </p:sp>
      <p:sp>
        <p:nvSpPr>
          <p:cNvPr id="3075" name="副标题 3074"/>
          <p:cNvSpPr>
            <a:spLocks noGrp="1"/>
          </p:cNvSpPr>
          <p:nvPr>
            <p:ph type="subTitle" idx="1"/>
          </p:nvPr>
        </p:nvSpPr>
        <p:spPr>
          <a:xfrm>
            <a:off x="1371600" y="3886200"/>
            <a:ext cx="6400800" cy="1752600"/>
          </a:xfrm>
        </p:spPr>
        <p:txBody>
          <a:bodyPr/>
          <a:lstStyle/>
          <a:p>
            <a:pPr defTabSz="914400">
              <a:buClrTx/>
              <a:buSzTx/>
              <a:buFontTx/>
            </a:pPr>
            <a:endParaRPr sz="3200" kern="1200" baseline="0">
              <a:latin typeface="Arial" panose="020B0604020202020204" pitchFamily="34" charset="0"/>
              <a:ea typeface="宋体" panose="02010600030101010101" pitchFamily="2" charset="-122"/>
            </a:endParaRPr>
          </a:p>
        </p:txBody>
      </p:sp>
      <p:pic>
        <p:nvPicPr>
          <p:cNvPr id="2" name="图片 1" descr="一件式造口袋-1"/>
          <p:cNvPicPr>
            <a:picLocks noChangeAspect="1"/>
          </p:cNvPicPr>
          <p:nvPr/>
        </p:nvPicPr>
        <p:blipFill>
          <a:blip r:embed="rId2" cstate="email"/>
          <a:stretch>
            <a:fillRect/>
          </a:stretch>
        </p:blipFill>
        <p:spPr>
          <a:xfrm>
            <a:off x="0" y="0"/>
            <a:ext cx="9144000" cy="6858000"/>
          </a:xfrm>
          <a:prstGeom prst="rect">
            <a:avLst/>
          </a:prstGeom>
        </p:spPr>
      </p:pic>
      <p:pic>
        <p:nvPicPr>
          <p:cNvPr id="4" name="图片 3" descr="一件式造口袋-1-3"/>
          <p:cNvPicPr>
            <a:picLocks noChangeAspect="1"/>
          </p:cNvPicPr>
          <p:nvPr/>
        </p:nvPicPr>
        <p:blipFill>
          <a:blip r:embed="rId3" cstate="email">
            <a:alphaModFix amt="60000"/>
          </a:blip>
          <a:stretch>
            <a:fillRect/>
          </a:stretch>
        </p:blipFill>
        <p:spPr>
          <a:xfrm>
            <a:off x="35560" y="2708910"/>
            <a:ext cx="9144000" cy="1486535"/>
          </a:xfrm>
          <a:prstGeom prst="rect">
            <a:avLst/>
          </a:prstGeom>
        </p:spPr>
      </p:pic>
      <p:sp>
        <p:nvSpPr>
          <p:cNvPr id="100" name="文本框 99"/>
          <p:cNvSpPr txBox="1"/>
          <p:nvPr/>
        </p:nvSpPr>
        <p:spPr>
          <a:xfrm>
            <a:off x="3420233" y="3005137"/>
            <a:ext cx="5918775" cy="1149350"/>
          </a:xfrm>
          <a:prstGeom prst="rect">
            <a:avLst/>
          </a:prstGeom>
          <a:noFill/>
          <a:ln w="9525">
            <a:noFill/>
          </a:ln>
        </p:spPr>
        <p:txBody>
          <a:bodyPr>
            <a:noAutofit/>
          </a:bodyPr>
          <a:lstStyle/>
          <a:p>
            <a:r>
              <a:rPr lang="en-US" sz="60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rPr>
              <a:t>THANK YOU!</a:t>
            </a:r>
            <a:endParaRPr lang="en-US" altLang="en-US" sz="6000" b="1" dirty="0">
              <a:solidFill>
                <a:schemeClr val="bg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p:txBody>
      </p:sp>
      <p:sp>
        <p:nvSpPr>
          <p:cNvPr id="5" name="文本框 4"/>
          <p:cNvSpPr txBox="1"/>
          <p:nvPr/>
        </p:nvSpPr>
        <p:spPr>
          <a:xfrm>
            <a:off x="5220072" y="6453650"/>
            <a:ext cx="5441315" cy="307777"/>
          </a:xfrm>
          <a:prstGeom prst="rect">
            <a:avLst/>
          </a:prstGeom>
          <a:noFill/>
        </p:spPr>
        <p:txBody>
          <a:bodyPr wrap="square" rtlCol="0">
            <a:spAutoFit/>
          </a:bodyPr>
          <a:lstStyle/>
          <a:p>
            <a:r>
              <a:rPr lang="en-US" altLang="zh-CN" sz="1400" b="1" dirty="0" smtClean="0">
                <a:solidFill>
                  <a:schemeClr val="bg1"/>
                </a:solidFill>
                <a:latin typeface="Calibri" panose="020F0502020204030204" charset="0"/>
                <a:cs typeface="Calibri" panose="020F0502020204030204" charset="0"/>
              </a:rPr>
              <a:t>Shanghai Joy Crown Industry Co., Ltd</a:t>
            </a:r>
            <a:endParaRPr lang="zh-CN" altLang="en-US" sz="1400" b="1" dirty="0">
              <a:solidFill>
                <a:schemeClr val="bg1"/>
              </a:solidFill>
              <a:latin typeface="Calibri" panose="020F0502020204030204" charset="0"/>
              <a:cs typeface="Calibri" panose="020F0502020204030204" charset="0"/>
            </a:endParaRPr>
          </a:p>
        </p:txBody>
      </p:sp>
      <p:pic>
        <p:nvPicPr>
          <p:cNvPr id="6" name="图片 5" descr="一件式造口袋-2-1"/>
          <p:cNvPicPr>
            <a:picLocks noChangeAspect="1"/>
          </p:cNvPicPr>
          <p:nvPr/>
        </p:nvPicPr>
        <p:blipFill>
          <a:blip r:embed="rId4" cstate="email"/>
          <a:stretch>
            <a:fillRect/>
          </a:stretch>
        </p:blipFill>
        <p:spPr>
          <a:xfrm flipH="1">
            <a:off x="-984885" y="476672"/>
            <a:ext cx="5425563" cy="6442999"/>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jQ3ZjhhOGZjZDAxMjk5NDI3YjZmYjkwOGVlZjY4ZGQifQ=="/>
  <p:tag name="KSO_WPP_MARK_KEY" val="536b0012-ed0a-43e4-8098-e7bf0baea2bc"/>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841</Words>
  <Application>Microsoft Office PowerPoint</Application>
  <PresentationFormat>全屏显示(4:3)</PresentationFormat>
  <Paragraphs>96</Paragraphs>
  <Slides>21</Slides>
  <Notes>0</Notes>
  <HiddenSlides>0</HiddenSlides>
  <MMClips>0</MMClips>
  <ScaleCrop>false</ScaleCrop>
  <HeadingPairs>
    <vt:vector size="4" baseType="variant">
      <vt:variant>
        <vt:lpstr>主题</vt:lpstr>
      </vt:variant>
      <vt:variant>
        <vt:i4>2</vt:i4>
      </vt:variant>
      <vt:variant>
        <vt:lpstr>幻灯片标题</vt:lpstr>
      </vt:variant>
      <vt:variant>
        <vt:i4>21</vt:i4>
      </vt:variant>
    </vt:vector>
  </HeadingPairs>
  <TitlesOfParts>
    <vt:vector size="23" baseType="lpstr">
      <vt:lpstr>默认设计模板</vt:lpstr>
      <vt:lpstr>1_默认设计模板</vt:lpstr>
      <vt:lpstr>幻灯片 1</vt:lpstr>
      <vt:lpstr>幻灯片 2</vt:lpstr>
      <vt:lpstr>幻灯片 3</vt:lpstr>
      <vt:lpstr>幻灯片 4</vt:lpstr>
      <vt:lpstr>幻灯片 5</vt:lpstr>
      <vt:lpstr>Three Barrier Styles To Fit Every Type Of Stoma</vt:lpstr>
      <vt:lpstr>Hydrocolloid Barrier</vt:lpstr>
      <vt:lpstr>Hydrocolloid Barrier With Tape Border</vt:lpstr>
      <vt:lpstr>Convex barrier </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Windows 用户</cp:lastModifiedBy>
  <cp:revision>40</cp:revision>
  <dcterms:created xsi:type="dcterms:W3CDTF">2023-03-21T08:45:00Z</dcterms:created>
  <dcterms:modified xsi:type="dcterms:W3CDTF">2023-05-28T04:26:33Z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D93F442941D849C6B813D4FE8ACA3BF1</vt:lpwstr>
  </property>
</Properties>
</file>